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bookmarkIdSeed="2">
  <p:sldMasterIdLst>
    <p:sldMasterId id="2147483648" r:id="rId1"/>
  </p:sldMasterIdLst>
  <p:notesMasterIdLst>
    <p:notesMasterId r:id="rId60"/>
  </p:notesMasterIdLst>
  <p:sldIdLst>
    <p:sldId id="256" r:id="rId2"/>
    <p:sldId id="257" r:id="rId3"/>
    <p:sldId id="261" r:id="rId4"/>
    <p:sldId id="262" r:id="rId5"/>
    <p:sldId id="264" r:id="rId6"/>
    <p:sldId id="266" r:id="rId7"/>
    <p:sldId id="267" r:id="rId8"/>
    <p:sldId id="268" r:id="rId9"/>
    <p:sldId id="265" r:id="rId10"/>
    <p:sldId id="269" r:id="rId11"/>
    <p:sldId id="272" r:id="rId12"/>
    <p:sldId id="273" r:id="rId13"/>
    <p:sldId id="278" r:id="rId14"/>
    <p:sldId id="279" r:id="rId15"/>
    <p:sldId id="281" r:id="rId16"/>
    <p:sldId id="282" r:id="rId17"/>
    <p:sldId id="280" r:id="rId18"/>
    <p:sldId id="320" r:id="rId19"/>
    <p:sldId id="284" r:id="rId20"/>
    <p:sldId id="274" r:id="rId21"/>
    <p:sldId id="291" r:id="rId22"/>
    <p:sldId id="285" r:id="rId23"/>
    <p:sldId id="283" r:id="rId24"/>
    <p:sldId id="287" r:id="rId25"/>
    <p:sldId id="313" r:id="rId26"/>
    <p:sldId id="288" r:id="rId27"/>
    <p:sldId id="289" r:id="rId28"/>
    <p:sldId id="275" r:id="rId29"/>
    <p:sldId id="290" r:id="rId30"/>
    <p:sldId id="286" r:id="rId31"/>
    <p:sldId id="292" r:id="rId32"/>
    <p:sldId id="293" r:id="rId33"/>
    <p:sldId id="294" r:id="rId34"/>
    <p:sldId id="314" r:id="rId35"/>
    <p:sldId id="276" r:id="rId36"/>
    <p:sldId id="270" r:id="rId37"/>
    <p:sldId id="295" r:id="rId38"/>
    <p:sldId id="297" r:id="rId39"/>
    <p:sldId id="298" r:id="rId40"/>
    <p:sldId id="299" r:id="rId41"/>
    <p:sldId id="300" r:id="rId42"/>
    <p:sldId id="301" r:id="rId43"/>
    <p:sldId id="302" r:id="rId44"/>
    <p:sldId id="303" r:id="rId45"/>
    <p:sldId id="304" r:id="rId46"/>
    <p:sldId id="305" r:id="rId47"/>
    <p:sldId id="271" r:id="rId48"/>
    <p:sldId id="308" r:id="rId49"/>
    <p:sldId id="306" r:id="rId50"/>
    <p:sldId id="310" r:id="rId51"/>
    <p:sldId id="311" r:id="rId52"/>
    <p:sldId id="321" r:id="rId53"/>
    <p:sldId id="312" r:id="rId54"/>
    <p:sldId id="309" r:id="rId55"/>
    <p:sldId id="315" r:id="rId56"/>
    <p:sldId id="318" r:id="rId57"/>
    <p:sldId id="277" r:id="rId58"/>
    <p:sldId id="322" r:id="rId5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26188"/>
    <a:srgbClr val="E7C7A0"/>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577" autoAdjust="0"/>
    <p:restoredTop sz="84509" autoAdjust="0"/>
  </p:normalViewPr>
  <p:slideViewPr>
    <p:cSldViewPr snapToGrid="0" showGuides="1">
      <p:cViewPr varScale="1">
        <p:scale>
          <a:sx n="72" d="100"/>
          <a:sy n="72" d="100"/>
        </p:scale>
        <p:origin x="1123" y="62"/>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33" d="100"/>
        <a:sy n="33"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s>
</file>

<file path=ppt/charts/_rels/chart1.xml.rels><?xml version="1.0" encoding="UTF-8" standalone="yes"?>
<Relationships xmlns="http://schemas.openxmlformats.org/package/2006/relationships"><Relationship Id="rId3" Type="http://schemas.openxmlformats.org/officeDocument/2006/relationships/oleObject" Target="file:///C:\Users\PakKei\Desktop\&#23560;&#38988;\PNG\&#27963;&#38913;&#31807;1.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dPt>
            <c:idx val="0"/>
            <c:bubble3D val="0"/>
            <c:spPr>
              <a:solidFill>
                <a:schemeClr val="accent1"/>
              </a:solidFill>
              <a:ln w="19050">
                <a:solidFill>
                  <a:schemeClr val="lt1"/>
                </a:solidFill>
              </a:ln>
              <a:effectLst/>
            </c:spPr>
            <c:extLst>
              <c:ext xmlns:c16="http://schemas.microsoft.com/office/drawing/2014/chart" uri="{C3380CC4-5D6E-409C-BE32-E72D297353CC}">
                <c16:uniqueId val="{00000001-4EE0-44C1-B302-F7E8162EEF2D}"/>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4EE0-44C1-B302-F7E8162EEF2D}"/>
              </c:ext>
            </c:extLst>
          </c:dPt>
          <c:dLbls>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chemeClr val="tx1">
                        <a:lumMod val="75000"/>
                        <a:lumOff val="25000"/>
                      </a:schemeClr>
                    </a:solidFill>
                    <a:latin typeface="+mn-lt"/>
                    <a:ea typeface="+mn-ea"/>
                    <a:cs typeface="+mn-cs"/>
                  </a:defRPr>
                </a:pPr>
                <a:endParaRPr lang="zh-TW"/>
              </a:p>
            </c:txPr>
            <c:dLblPos val="outEnd"/>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val>
            <c:numRef>
              <c:f>工作表2!$A$2:$B$2</c:f>
              <c:numCache>
                <c:formatCode>0%</c:formatCode>
                <c:ptCount val="2"/>
                <c:pt idx="0">
                  <c:v>0.99</c:v>
                </c:pt>
                <c:pt idx="1">
                  <c:v>0.01</c:v>
                </c:pt>
              </c:numCache>
            </c:numRef>
          </c:val>
          <c:extLst>
            <c:ext xmlns:c16="http://schemas.microsoft.com/office/drawing/2014/chart" uri="{C3380CC4-5D6E-409C-BE32-E72D297353CC}">
              <c16:uniqueId val="{00000004-4EE0-44C1-B302-F7E8162EEF2D}"/>
            </c:ext>
          </c:extLst>
        </c:ser>
        <c:dLbls>
          <c:dLblPos val="outEnd"/>
          <c:showLegendKey val="0"/>
          <c:showVal val="1"/>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zh-TW"/>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D9A8766-7533-44EF-ABEC-1664E76567EA}" type="doc">
      <dgm:prSet loTypeId="urn:microsoft.com/office/officeart/2005/8/layout/vProcess5" loCatId="process" qsTypeId="urn:microsoft.com/office/officeart/2005/8/quickstyle/simple1" qsCatId="simple" csTypeId="urn:microsoft.com/office/officeart/2005/8/colors/colorful2" csCatId="colorful" phldr="1"/>
      <dgm:spPr/>
      <dgm:t>
        <a:bodyPr/>
        <a:lstStyle/>
        <a:p>
          <a:endParaRPr lang="en-US"/>
        </a:p>
      </dgm:t>
    </dgm:pt>
    <dgm:pt modelId="{7B55859D-D139-4DCD-9B11-C98052494940}">
      <dgm:prSet/>
      <dgm:spPr/>
      <dgm:t>
        <a:bodyPr/>
        <a:lstStyle/>
        <a:p>
          <a:r>
            <a:rPr lang="en-US"/>
            <a:t>ESP32</a:t>
          </a:r>
          <a:r>
            <a:rPr lang="zh-TW"/>
            <a:t>環境感測 </a:t>
          </a:r>
          <a:endParaRPr lang="en-US"/>
        </a:p>
      </dgm:t>
    </dgm:pt>
    <dgm:pt modelId="{D7804526-5D24-4B0C-890B-C08E26AC28C0}" type="parTrans" cxnId="{53586165-9700-48AA-8E95-757D81A95AE6}">
      <dgm:prSet/>
      <dgm:spPr/>
      <dgm:t>
        <a:bodyPr/>
        <a:lstStyle/>
        <a:p>
          <a:endParaRPr lang="en-US"/>
        </a:p>
      </dgm:t>
    </dgm:pt>
    <dgm:pt modelId="{CCE87514-3413-4FC4-8713-59C72794F419}" type="sibTrans" cxnId="{53586165-9700-48AA-8E95-757D81A95AE6}">
      <dgm:prSet/>
      <dgm:spPr/>
      <dgm:t>
        <a:bodyPr/>
        <a:lstStyle/>
        <a:p>
          <a:endParaRPr lang="en-US"/>
        </a:p>
      </dgm:t>
    </dgm:pt>
    <dgm:pt modelId="{95A2B855-0D7C-4601-A252-6931A955DFF1}">
      <dgm:prSet/>
      <dgm:spPr/>
      <dgm:t>
        <a:bodyPr/>
        <a:lstStyle/>
        <a:p>
          <a:r>
            <a:rPr lang="en-US" dirty="0"/>
            <a:t>POST</a:t>
          </a:r>
          <a:r>
            <a:rPr lang="zh-TW" dirty="0"/>
            <a:t>數據</a:t>
          </a:r>
          <a:r>
            <a:rPr lang="zh-CN" altLang="en-US" dirty="0"/>
            <a:t>到伺服器</a:t>
          </a:r>
          <a:r>
            <a:rPr lang="zh-TW" dirty="0"/>
            <a:t> </a:t>
          </a:r>
          <a:endParaRPr lang="en-US" dirty="0"/>
        </a:p>
      </dgm:t>
    </dgm:pt>
    <dgm:pt modelId="{B1FC5B86-AFE5-4C24-890F-0BD215F87775}" type="parTrans" cxnId="{CAFDD806-9B62-4661-910E-E0B32F67F9EB}">
      <dgm:prSet/>
      <dgm:spPr/>
      <dgm:t>
        <a:bodyPr/>
        <a:lstStyle/>
        <a:p>
          <a:endParaRPr lang="en-US"/>
        </a:p>
      </dgm:t>
    </dgm:pt>
    <dgm:pt modelId="{361B99B1-B958-44A6-9EED-7857083A3733}" type="sibTrans" cxnId="{CAFDD806-9B62-4661-910E-E0B32F67F9EB}">
      <dgm:prSet/>
      <dgm:spPr/>
      <dgm:t>
        <a:bodyPr/>
        <a:lstStyle/>
        <a:p>
          <a:endParaRPr lang="en-US"/>
        </a:p>
      </dgm:t>
    </dgm:pt>
    <dgm:pt modelId="{702F7CCA-E852-4A8C-9BDC-7516FE3F8430}">
      <dgm:prSet/>
      <dgm:spPr/>
      <dgm:t>
        <a:bodyPr/>
        <a:lstStyle/>
        <a:p>
          <a:r>
            <a:rPr lang="en-US" dirty="0"/>
            <a:t>PHP</a:t>
          </a:r>
          <a:r>
            <a:rPr lang="zh-CN" altLang="en-US" dirty="0"/>
            <a:t>伺服器</a:t>
          </a:r>
          <a:r>
            <a:rPr lang="zh-TW" dirty="0"/>
            <a:t>接受</a:t>
          </a:r>
          <a:r>
            <a:rPr lang="zh-CN" dirty="0"/>
            <a:t>數據</a:t>
          </a:r>
          <a:r>
            <a:rPr lang="en-US" dirty="0"/>
            <a:t>+API</a:t>
          </a:r>
          <a:r>
            <a:rPr lang="zh-CN" dirty="0"/>
            <a:t>接口獲取 </a:t>
          </a:r>
          <a:endParaRPr lang="en-US" dirty="0"/>
        </a:p>
      </dgm:t>
    </dgm:pt>
    <dgm:pt modelId="{774A5325-25F4-4FB7-A85E-9F3AE1EE57E0}" type="parTrans" cxnId="{2579EF2E-3430-4D0A-9873-19E1B52AABE1}">
      <dgm:prSet/>
      <dgm:spPr/>
      <dgm:t>
        <a:bodyPr/>
        <a:lstStyle/>
        <a:p>
          <a:endParaRPr lang="en-US"/>
        </a:p>
      </dgm:t>
    </dgm:pt>
    <dgm:pt modelId="{09DA74D8-B702-4C9F-B06D-04C639C0BEF9}" type="sibTrans" cxnId="{2579EF2E-3430-4D0A-9873-19E1B52AABE1}">
      <dgm:prSet/>
      <dgm:spPr/>
      <dgm:t>
        <a:bodyPr/>
        <a:lstStyle/>
        <a:p>
          <a:endParaRPr lang="en-US"/>
        </a:p>
      </dgm:t>
    </dgm:pt>
    <dgm:pt modelId="{CA9E18FE-0E65-4CE6-BE45-1FC23310D476}">
      <dgm:prSet/>
      <dgm:spPr/>
      <dgm:t>
        <a:bodyPr/>
        <a:lstStyle/>
        <a:p>
          <a:r>
            <a:rPr lang="en-US" dirty="0"/>
            <a:t>MYSQL &lt;-&gt; WP</a:t>
          </a:r>
          <a:r>
            <a:rPr lang="zh-TW" dirty="0"/>
            <a:t>外掛</a:t>
          </a:r>
          <a:r>
            <a:rPr lang="en-US" dirty="0"/>
            <a:t>PHP</a:t>
          </a:r>
          <a:r>
            <a:rPr lang="zh-TW" dirty="0"/>
            <a:t>結合</a:t>
          </a:r>
          <a:r>
            <a:rPr lang="en-US" dirty="0"/>
            <a:t>High charts / </a:t>
          </a:r>
          <a:r>
            <a:rPr lang="zh-TW" dirty="0"/>
            <a:t>即時天氣報告</a:t>
          </a:r>
          <a:endParaRPr lang="en-US" dirty="0"/>
        </a:p>
      </dgm:t>
    </dgm:pt>
    <dgm:pt modelId="{EDF3708F-8CDB-43B2-B636-C68110F6E231}" type="parTrans" cxnId="{44C02EBD-E2F2-43DD-8502-D59B80655407}">
      <dgm:prSet/>
      <dgm:spPr/>
      <dgm:t>
        <a:bodyPr/>
        <a:lstStyle/>
        <a:p>
          <a:endParaRPr lang="en-US"/>
        </a:p>
      </dgm:t>
    </dgm:pt>
    <dgm:pt modelId="{9F6B70A1-5867-4FB7-B7DF-F288E7EBB79B}" type="sibTrans" cxnId="{44C02EBD-E2F2-43DD-8502-D59B80655407}">
      <dgm:prSet/>
      <dgm:spPr/>
      <dgm:t>
        <a:bodyPr/>
        <a:lstStyle/>
        <a:p>
          <a:endParaRPr lang="en-US"/>
        </a:p>
      </dgm:t>
    </dgm:pt>
    <dgm:pt modelId="{10EDD0ED-5287-449D-A832-4F5DF31BE0CC}" type="pres">
      <dgm:prSet presAssocID="{7D9A8766-7533-44EF-ABEC-1664E76567EA}" presName="outerComposite" presStyleCnt="0">
        <dgm:presLayoutVars>
          <dgm:chMax val="5"/>
          <dgm:dir/>
          <dgm:resizeHandles val="exact"/>
        </dgm:presLayoutVars>
      </dgm:prSet>
      <dgm:spPr/>
    </dgm:pt>
    <dgm:pt modelId="{70508948-FFEA-4C3B-B5C5-DD0DD105261C}" type="pres">
      <dgm:prSet presAssocID="{7D9A8766-7533-44EF-ABEC-1664E76567EA}" presName="dummyMaxCanvas" presStyleCnt="0">
        <dgm:presLayoutVars/>
      </dgm:prSet>
      <dgm:spPr/>
    </dgm:pt>
    <dgm:pt modelId="{E94C2A12-33D6-4F91-A32F-C41889C4FAE4}" type="pres">
      <dgm:prSet presAssocID="{7D9A8766-7533-44EF-ABEC-1664E76567EA}" presName="FourNodes_1" presStyleLbl="node1" presStyleIdx="0" presStyleCnt="4">
        <dgm:presLayoutVars>
          <dgm:bulletEnabled val="1"/>
        </dgm:presLayoutVars>
      </dgm:prSet>
      <dgm:spPr/>
    </dgm:pt>
    <dgm:pt modelId="{FF1620A8-3A4C-4671-A8DE-D3C6B3A119C4}" type="pres">
      <dgm:prSet presAssocID="{7D9A8766-7533-44EF-ABEC-1664E76567EA}" presName="FourNodes_2" presStyleLbl="node1" presStyleIdx="1" presStyleCnt="4">
        <dgm:presLayoutVars>
          <dgm:bulletEnabled val="1"/>
        </dgm:presLayoutVars>
      </dgm:prSet>
      <dgm:spPr/>
    </dgm:pt>
    <dgm:pt modelId="{0B61B608-1032-4E22-AF3D-6C90B4C313F1}" type="pres">
      <dgm:prSet presAssocID="{7D9A8766-7533-44EF-ABEC-1664E76567EA}" presName="FourNodes_3" presStyleLbl="node1" presStyleIdx="2" presStyleCnt="4">
        <dgm:presLayoutVars>
          <dgm:bulletEnabled val="1"/>
        </dgm:presLayoutVars>
      </dgm:prSet>
      <dgm:spPr/>
    </dgm:pt>
    <dgm:pt modelId="{88BD7ED8-4B63-49B2-B3F2-FEB315008E38}" type="pres">
      <dgm:prSet presAssocID="{7D9A8766-7533-44EF-ABEC-1664E76567EA}" presName="FourNodes_4" presStyleLbl="node1" presStyleIdx="3" presStyleCnt="4">
        <dgm:presLayoutVars>
          <dgm:bulletEnabled val="1"/>
        </dgm:presLayoutVars>
      </dgm:prSet>
      <dgm:spPr/>
    </dgm:pt>
    <dgm:pt modelId="{37A8C6B4-B8C8-48A6-B51B-A0717F3D395E}" type="pres">
      <dgm:prSet presAssocID="{7D9A8766-7533-44EF-ABEC-1664E76567EA}" presName="FourConn_1-2" presStyleLbl="fgAccFollowNode1" presStyleIdx="0" presStyleCnt="3">
        <dgm:presLayoutVars>
          <dgm:bulletEnabled val="1"/>
        </dgm:presLayoutVars>
      </dgm:prSet>
      <dgm:spPr/>
    </dgm:pt>
    <dgm:pt modelId="{36D6B22A-10D0-4DD3-A4D7-33277C34E03D}" type="pres">
      <dgm:prSet presAssocID="{7D9A8766-7533-44EF-ABEC-1664E76567EA}" presName="FourConn_2-3" presStyleLbl="fgAccFollowNode1" presStyleIdx="1" presStyleCnt="3">
        <dgm:presLayoutVars>
          <dgm:bulletEnabled val="1"/>
        </dgm:presLayoutVars>
      </dgm:prSet>
      <dgm:spPr/>
    </dgm:pt>
    <dgm:pt modelId="{90C3F35A-AE54-4E07-8C22-EB96F22E1D88}" type="pres">
      <dgm:prSet presAssocID="{7D9A8766-7533-44EF-ABEC-1664E76567EA}" presName="FourConn_3-4" presStyleLbl="fgAccFollowNode1" presStyleIdx="2" presStyleCnt="3">
        <dgm:presLayoutVars>
          <dgm:bulletEnabled val="1"/>
        </dgm:presLayoutVars>
      </dgm:prSet>
      <dgm:spPr/>
    </dgm:pt>
    <dgm:pt modelId="{600D68E9-2BAD-4989-A27B-CF0C75C269F7}" type="pres">
      <dgm:prSet presAssocID="{7D9A8766-7533-44EF-ABEC-1664E76567EA}" presName="FourNodes_1_text" presStyleLbl="node1" presStyleIdx="3" presStyleCnt="4">
        <dgm:presLayoutVars>
          <dgm:bulletEnabled val="1"/>
        </dgm:presLayoutVars>
      </dgm:prSet>
      <dgm:spPr/>
    </dgm:pt>
    <dgm:pt modelId="{B8847D96-F7D5-49C7-B037-3DDA1A87EC2C}" type="pres">
      <dgm:prSet presAssocID="{7D9A8766-7533-44EF-ABEC-1664E76567EA}" presName="FourNodes_2_text" presStyleLbl="node1" presStyleIdx="3" presStyleCnt="4">
        <dgm:presLayoutVars>
          <dgm:bulletEnabled val="1"/>
        </dgm:presLayoutVars>
      </dgm:prSet>
      <dgm:spPr/>
    </dgm:pt>
    <dgm:pt modelId="{ED5E5F2E-1F6B-4906-B4E7-AAACA057B1CD}" type="pres">
      <dgm:prSet presAssocID="{7D9A8766-7533-44EF-ABEC-1664E76567EA}" presName="FourNodes_3_text" presStyleLbl="node1" presStyleIdx="3" presStyleCnt="4">
        <dgm:presLayoutVars>
          <dgm:bulletEnabled val="1"/>
        </dgm:presLayoutVars>
      </dgm:prSet>
      <dgm:spPr/>
    </dgm:pt>
    <dgm:pt modelId="{699BAFF3-FF6D-4A5D-A1B4-C5A47224274A}" type="pres">
      <dgm:prSet presAssocID="{7D9A8766-7533-44EF-ABEC-1664E76567EA}" presName="FourNodes_4_text" presStyleLbl="node1" presStyleIdx="3" presStyleCnt="4">
        <dgm:presLayoutVars>
          <dgm:bulletEnabled val="1"/>
        </dgm:presLayoutVars>
      </dgm:prSet>
      <dgm:spPr/>
    </dgm:pt>
  </dgm:ptLst>
  <dgm:cxnLst>
    <dgm:cxn modelId="{88AAC604-06FC-41E8-9D63-1DAFE74A5E6F}" type="presOf" srcId="{09DA74D8-B702-4C9F-B06D-04C639C0BEF9}" destId="{90C3F35A-AE54-4E07-8C22-EB96F22E1D88}" srcOrd="0" destOrd="0" presId="urn:microsoft.com/office/officeart/2005/8/layout/vProcess5"/>
    <dgm:cxn modelId="{CAFDD806-9B62-4661-910E-E0B32F67F9EB}" srcId="{7D9A8766-7533-44EF-ABEC-1664E76567EA}" destId="{95A2B855-0D7C-4601-A252-6931A955DFF1}" srcOrd="1" destOrd="0" parTransId="{B1FC5B86-AFE5-4C24-890F-0BD215F87775}" sibTransId="{361B99B1-B958-44A6-9EED-7857083A3733}"/>
    <dgm:cxn modelId="{3B6AFF0F-2A23-4EF8-9D5F-F2C15FD133C7}" type="presOf" srcId="{95A2B855-0D7C-4601-A252-6931A955DFF1}" destId="{B8847D96-F7D5-49C7-B037-3DDA1A87EC2C}" srcOrd="1" destOrd="0" presId="urn:microsoft.com/office/officeart/2005/8/layout/vProcess5"/>
    <dgm:cxn modelId="{2579EF2E-3430-4D0A-9873-19E1B52AABE1}" srcId="{7D9A8766-7533-44EF-ABEC-1664E76567EA}" destId="{702F7CCA-E852-4A8C-9BDC-7516FE3F8430}" srcOrd="2" destOrd="0" parTransId="{774A5325-25F4-4FB7-A85E-9F3AE1EE57E0}" sibTransId="{09DA74D8-B702-4C9F-B06D-04C639C0BEF9}"/>
    <dgm:cxn modelId="{7670575E-EB7D-453A-9C18-BF71BD80D9A1}" type="presOf" srcId="{CCE87514-3413-4FC4-8713-59C72794F419}" destId="{37A8C6B4-B8C8-48A6-B51B-A0717F3D395E}" srcOrd="0" destOrd="0" presId="urn:microsoft.com/office/officeart/2005/8/layout/vProcess5"/>
    <dgm:cxn modelId="{53586165-9700-48AA-8E95-757D81A95AE6}" srcId="{7D9A8766-7533-44EF-ABEC-1664E76567EA}" destId="{7B55859D-D139-4DCD-9B11-C98052494940}" srcOrd="0" destOrd="0" parTransId="{D7804526-5D24-4B0C-890B-C08E26AC28C0}" sibTransId="{CCE87514-3413-4FC4-8713-59C72794F419}"/>
    <dgm:cxn modelId="{8EDAB265-3DC0-4589-A093-0A523C9BF3C9}" type="presOf" srcId="{702F7CCA-E852-4A8C-9BDC-7516FE3F8430}" destId="{0B61B608-1032-4E22-AF3D-6C90B4C313F1}" srcOrd="0" destOrd="0" presId="urn:microsoft.com/office/officeart/2005/8/layout/vProcess5"/>
    <dgm:cxn modelId="{ECCF4E5A-88BE-4BBF-AAD6-0A9D9B822C20}" type="presOf" srcId="{CA9E18FE-0E65-4CE6-BE45-1FC23310D476}" destId="{699BAFF3-FF6D-4A5D-A1B4-C5A47224274A}" srcOrd="1" destOrd="0" presId="urn:microsoft.com/office/officeart/2005/8/layout/vProcess5"/>
    <dgm:cxn modelId="{0A4CC85A-FA31-4145-A521-0297BA4A8ACB}" type="presOf" srcId="{95A2B855-0D7C-4601-A252-6931A955DFF1}" destId="{FF1620A8-3A4C-4671-A8DE-D3C6B3A119C4}" srcOrd="0" destOrd="0" presId="urn:microsoft.com/office/officeart/2005/8/layout/vProcess5"/>
    <dgm:cxn modelId="{0A8F5C87-E2AB-47A6-8D6A-773B2633593F}" type="presOf" srcId="{7B55859D-D139-4DCD-9B11-C98052494940}" destId="{600D68E9-2BAD-4989-A27B-CF0C75C269F7}" srcOrd="1" destOrd="0" presId="urn:microsoft.com/office/officeart/2005/8/layout/vProcess5"/>
    <dgm:cxn modelId="{72927489-8139-4FBF-B284-BBA8FBF7C7D3}" type="presOf" srcId="{361B99B1-B958-44A6-9EED-7857083A3733}" destId="{36D6B22A-10D0-4DD3-A4D7-33277C34E03D}" srcOrd="0" destOrd="0" presId="urn:microsoft.com/office/officeart/2005/8/layout/vProcess5"/>
    <dgm:cxn modelId="{A6C2D98B-9562-419B-92BE-032C1186A187}" type="presOf" srcId="{7D9A8766-7533-44EF-ABEC-1664E76567EA}" destId="{10EDD0ED-5287-449D-A832-4F5DF31BE0CC}" srcOrd="0" destOrd="0" presId="urn:microsoft.com/office/officeart/2005/8/layout/vProcess5"/>
    <dgm:cxn modelId="{C9DF4892-8DB5-4A57-A527-D0B9307647A0}" type="presOf" srcId="{702F7CCA-E852-4A8C-9BDC-7516FE3F8430}" destId="{ED5E5F2E-1F6B-4906-B4E7-AAACA057B1CD}" srcOrd="1" destOrd="0" presId="urn:microsoft.com/office/officeart/2005/8/layout/vProcess5"/>
    <dgm:cxn modelId="{44C02EBD-E2F2-43DD-8502-D59B80655407}" srcId="{7D9A8766-7533-44EF-ABEC-1664E76567EA}" destId="{CA9E18FE-0E65-4CE6-BE45-1FC23310D476}" srcOrd="3" destOrd="0" parTransId="{EDF3708F-8CDB-43B2-B636-C68110F6E231}" sibTransId="{9F6B70A1-5867-4FB7-B7DF-F288E7EBB79B}"/>
    <dgm:cxn modelId="{1C6B7EDE-DF24-4BCD-97B5-F1EFD8EA222F}" type="presOf" srcId="{CA9E18FE-0E65-4CE6-BE45-1FC23310D476}" destId="{88BD7ED8-4B63-49B2-B3F2-FEB315008E38}" srcOrd="0" destOrd="0" presId="urn:microsoft.com/office/officeart/2005/8/layout/vProcess5"/>
    <dgm:cxn modelId="{9F7914F9-5492-4EA6-ADC0-2D1DFB4BD5FC}" type="presOf" srcId="{7B55859D-D139-4DCD-9B11-C98052494940}" destId="{E94C2A12-33D6-4F91-A32F-C41889C4FAE4}" srcOrd="0" destOrd="0" presId="urn:microsoft.com/office/officeart/2005/8/layout/vProcess5"/>
    <dgm:cxn modelId="{53A2335B-84BC-4792-BA05-A6FC04B54103}" type="presParOf" srcId="{10EDD0ED-5287-449D-A832-4F5DF31BE0CC}" destId="{70508948-FFEA-4C3B-B5C5-DD0DD105261C}" srcOrd="0" destOrd="0" presId="urn:microsoft.com/office/officeart/2005/8/layout/vProcess5"/>
    <dgm:cxn modelId="{79829267-C581-4312-9C5B-89314A166CB8}" type="presParOf" srcId="{10EDD0ED-5287-449D-A832-4F5DF31BE0CC}" destId="{E94C2A12-33D6-4F91-A32F-C41889C4FAE4}" srcOrd="1" destOrd="0" presId="urn:microsoft.com/office/officeart/2005/8/layout/vProcess5"/>
    <dgm:cxn modelId="{FA52A03D-8C48-4745-9571-C29AD80CBC63}" type="presParOf" srcId="{10EDD0ED-5287-449D-A832-4F5DF31BE0CC}" destId="{FF1620A8-3A4C-4671-A8DE-D3C6B3A119C4}" srcOrd="2" destOrd="0" presId="urn:microsoft.com/office/officeart/2005/8/layout/vProcess5"/>
    <dgm:cxn modelId="{C2597B67-996A-47CE-9C43-DA1DC3A14843}" type="presParOf" srcId="{10EDD0ED-5287-449D-A832-4F5DF31BE0CC}" destId="{0B61B608-1032-4E22-AF3D-6C90B4C313F1}" srcOrd="3" destOrd="0" presId="urn:microsoft.com/office/officeart/2005/8/layout/vProcess5"/>
    <dgm:cxn modelId="{113C5378-B850-4857-9C68-4441689FD673}" type="presParOf" srcId="{10EDD0ED-5287-449D-A832-4F5DF31BE0CC}" destId="{88BD7ED8-4B63-49B2-B3F2-FEB315008E38}" srcOrd="4" destOrd="0" presId="urn:microsoft.com/office/officeart/2005/8/layout/vProcess5"/>
    <dgm:cxn modelId="{A5D74B41-DF85-49D7-9861-1921AA849F98}" type="presParOf" srcId="{10EDD0ED-5287-449D-A832-4F5DF31BE0CC}" destId="{37A8C6B4-B8C8-48A6-B51B-A0717F3D395E}" srcOrd="5" destOrd="0" presId="urn:microsoft.com/office/officeart/2005/8/layout/vProcess5"/>
    <dgm:cxn modelId="{63B542B2-8FB9-4323-8E00-9AD659ECA42B}" type="presParOf" srcId="{10EDD0ED-5287-449D-A832-4F5DF31BE0CC}" destId="{36D6B22A-10D0-4DD3-A4D7-33277C34E03D}" srcOrd="6" destOrd="0" presId="urn:microsoft.com/office/officeart/2005/8/layout/vProcess5"/>
    <dgm:cxn modelId="{47D3309E-0BE5-4C85-9A28-399A3053FB26}" type="presParOf" srcId="{10EDD0ED-5287-449D-A832-4F5DF31BE0CC}" destId="{90C3F35A-AE54-4E07-8C22-EB96F22E1D88}" srcOrd="7" destOrd="0" presId="urn:microsoft.com/office/officeart/2005/8/layout/vProcess5"/>
    <dgm:cxn modelId="{C61EF06F-2722-4994-BDB4-223B850CF572}" type="presParOf" srcId="{10EDD0ED-5287-449D-A832-4F5DF31BE0CC}" destId="{600D68E9-2BAD-4989-A27B-CF0C75C269F7}" srcOrd="8" destOrd="0" presId="urn:microsoft.com/office/officeart/2005/8/layout/vProcess5"/>
    <dgm:cxn modelId="{074CBF6C-047C-426D-9FA2-60729D8724D0}" type="presParOf" srcId="{10EDD0ED-5287-449D-A832-4F5DF31BE0CC}" destId="{B8847D96-F7D5-49C7-B037-3DDA1A87EC2C}" srcOrd="9" destOrd="0" presId="urn:microsoft.com/office/officeart/2005/8/layout/vProcess5"/>
    <dgm:cxn modelId="{E68FAD2C-F703-487B-8311-250CD70CBA57}" type="presParOf" srcId="{10EDD0ED-5287-449D-A832-4F5DF31BE0CC}" destId="{ED5E5F2E-1F6B-4906-B4E7-AAACA057B1CD}" srcOrd="10" destOrd="0" presId="urn:microsoft.com/office/officeart/2005/8/layout/vProcess5"/>
    <dgm:cxn modelId="{474D6F94-816A-4DFD-A1BA-799B3892E562}" type="presParOf" srcId="{10EDD0ED-5287-449D-A832-4F5DF31BE0CC}" destId="{699BAFF3-FF6D-4A5D-A1B4-C5A47224274A}" srcOrd="11"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D9A8766-7533-44EF-ABEC-1664E76567EA}" type="doc">
      <dgm:prSet loTypeId="urn:microsoft.com/office/officeart/2005/8/layout/vProcess5" loCatId="process" qsTypeId="urn:microsoft.com/office/officeart/2005/8/quickstyle/simple1" qsCatId="simple" csTypeId="urn:microsoft.com/office/officeart/2005/8/colors/colorful2" csCatId="colorful" phldr="1"/>
      <dgm:spPr/>
      <dgm:t>
        <a:bodyPr/>
        <a:lstStyle/>
        <a:p>
          <a:endParaRPr lang="en-US"/>
        </a:p>
      </dgm:t>
    </dgm:pt>
    <dgm:pt modelId="{702F7CCA-E852-4A8C-9BDC-7516FE3F8430}">
      <dgm:prSet custT="1"/>
      <dgm:spPr/>
      <dgm:t>
        <a:bodyPr/>
        <a:lstStyle/>
        <a:p>
          <a:r>
            <a:rPr lang="en-US" sz="1600" dirty="0"/>
            <a:t>PHP</a:t>
          </a:r>
          <a:r>
            <a:rPr lang="zh-CN" altLang="en-US" sz="1600" dirty="0"/>
            <a:t>伺服器</a:t>
          </a:r>
          <a:r>
            <a:rPr lang="zh-TW" sz="1600" dirty="0"/>
            <a:t>接受</a:t>
          </a:r>
          <a:r>
            <a:rPr lang="zh-CN" sz="1600" dirty="0"/>
            <a:t>數據</a:t>
          </a:r>
          <a:r>
            <a:rPr lang="en-US" sz="1600" dirty="0"/>
            <a:t>+API</a:t>
          </a:r>
          <a:r>
            <a:rPr lang="zh-CN" sz="1600" dirty="0"/>
            <a:t>接口獲取 </a:t>
          </a:r>
          <a:endParaRPr lang="en-US" sz="1600" dirty="0"/>
        </a:p>
      </dgm:t>
    </dgm:pt>
    <dgm:pt modelId="{774A5325-25F4-4FB7-A85E-9F3AE1EE57E0}" type="parTrans" cxnId="{2579EF2E-3430-4D0A-9873-19E1B52AABE1}">
      <dgm:prSet/>
      <dgm:spPr/>
      <dgm:t>
        <a:bodyPr/>
        <a:lstStyle/>
        <a:p>
          <a:endParaRPr lang="en-US" sz="1600"/>
        </a:p>
      </dgm:t>
    </dgm:pt>
    <dgm:pt modelId="{09DA74D8-B702-4C9F-B06D-04C639C0BEF9}" type="sibTrans" cxnId="{2579EF2E-3430-4D0A-9873-19E1B52AABE1}">
      <dgm:prSet custT="1"/>
      <dgm:spPr/>
      <dgm:t>
        <a:bodyPr/>
        <a:lstStyle/>
        <a:p>
          <a:endParaRPr lang="en-US" sz="1600"/>
        </a:p>
      </dgm:t>
    </dgm:pt>
    <dgm:pt modelId="{CA9E18FE-0E65-4CE6-BE45-1FC23310D476}">
      <dgm:prSet custT="1"/>
      <dgm:spPr/>
      <dgm:t>
        <a:bodyPr/>
        <a:lstStyle/>
        <a:p>
          <a:r>
            <a:rPr lang="en-US" sz="1600" dirty="0"/>
            <a:t>MYSQL &lt;-&gt; WP</a:t>
          </a:r>
          <a:r>
            <a:rPr lang="zh-TW" sz="1600" dirty="0"/>
            <a:t>外掛</a:t>
          </a:r>
          <a:r>
            <a:rPr lang="en-US" sz="1600" dirty="0"/>
            <a:t>PHP</a:t>
          </a:r>
          <a:r>
            <a:rPr lang="zh-TW" sz="1600" dirty="0"/>
            <a:t>結合</a:t>
          </a:r>
          <a:r>
            <a:rPr lang="en-US" sz="1600" dirty="0"/>
            <a:t>High charts / </a:t>
          </a:r>
          <a:r>
            <a:rPr lang="zh-TW" sz="1600" dirty="0"/>
            <a:t>即時天氣報告</a:t>
          </a:r>
          <a:endParaRPr lang="en-US" sz="1600" dirty="0"/>
        </a:p>
      </dgm:t>
    </dgm:pt>
    <dgm:pt modelId="{EDF3708F-8CDB-43B2-B636-C68110F6E231}" type="parTrans" cxnId="{44C02EBD-E2F2-43DD-8502-D59B80655407}">
      <dgm:prSet/>
      <dgm:spPr/>
      <dgm:t>
        <a:bodyPr/>
        <a:lstStyle/>
        <a:p>
          <a:endParaRPr lang="en-US" sz="1600"/>
        </a:p>
      </dgm:t>
    </dgm:pt>
    <dgm:pt modelId="{9F6B70A1-5867-4FB7-B7DF-F288E7EBB79B}" type="sibTrans" cxnId="{44C02EBD-E2F2-43DD-8502-D59B80655407}">
      <dgm:prSet/>
      <dgm:spPr/>
      <dgm:t>
        <a:bodyPr/>
        <a:lstStyle/>
        <a:p>
          <a:endParaRPr lang="en-US" sz="1600"/>
        </a:p>
      </dgm:t>
    </dgm:pt>
    <dgm:pt modelId="{10EDD0ED-5287-449D-A832-4F5DF31BE0CC}" type="pres">
      <dgm:prSet presAssocID="{7D9A8766-7533-44EF-ABEC-1664E76567EA}" presName="outerComposite" presStyleCnt="0">
        <dgm:presLayoutVars>
          <dgm:chMax val="5"/>
          <dgm:dir/>
          <dgm:resizeHandles val="exact"/>
        </dgm:presLayoutVars>
      </dgm:prSet>
      <dgm:spPr/>
    </dgm:pt>
    <dgm:pt modelId="{70508948-FFEA-4C3B-B5C5-DD0DD105261C}" type="pres">
      <dgm:prSet presAssocID="{7D9A8766-7533-44EF-ABEC-1664E76567EA}" presName="dummyMaxCanvas" presStyleCnt="0">
        <dgm:presLayoutVars/>
      </dgm:prSet>
      <dgm:spPr/>
    </dgm:pt>
    <dgm:pt modelId="{B299982D-35E7-490F-A6B3-354197F70747}" type="pres">
      <dgm:prSet presAssocID="{7D9A8766-7533-44EF-ABEC-1664E76567EA}" presName="TwoNodes_1" presStyleLbl="node1" presStyleIdx="0" presStyleCnt="2" custLinFactX="-16257" custLinFactNeighborX="-100000" custLinFactNeighborY="-34488">
        <dgm:presLayoutVars>
          <dgm:bulletEnabled val="1"/>
        </dgm:presLayoutVars>
      </dgm:prSet>
      <dgm:spPr/>
    </dgm:pt>
    <dgm:pt modelId="{FB1D7822-40EE-418D-8D97-9871ACA47C0D}" type="pres">
      <dgm:prSet presAssocID="{7D9A8766-7533-44EF-ABEC-1664E76567EA}" presName="TwoNodes_2" presStyleLbl="node1" presStyleIdx="1" presStyleCnt="2">
        <dgm:presLayoutVars>
          <dgm:bulletEnabled val="1"/>
        </dgm:presLayoutVars>
      </dgm:prSet>
      <dgm:spPr/>
    </dgm:pt>
    <dgm:pt modelId="{4A03E485-8C71-45EE-9D24-F57665CB5FBD}" type="pres">
      <dgm:prSet presAssocID="{7D9A8766-7533-44EF-ABEC-1664E76567EA}" presName="TwoConn_1-2" presStyleLbl="fgAccFollowNode1" presStyleIdx="0" presStyleCnt="1">
        <dgm:presLayoutVars>
          <dgm:bulletEnabled val="1"/>
        </dgm:presLayoutVars>
      </dgm:prSet>
      <dgm:spPr/>
    </dgm:pt>
    <dgm:pt modelId="{F9BBCF14-8171-46BD-97BB-E9BD6BE14489}" type="pres">
      <dgm:prSet presAssocID="{7D9A8766-7533-44EF-ABEC-1664E76567EA}" presName="TwoNodes_1_text" presStyleLbl="node1" presStyleIdx="1" presStyleCnt="2">
        <dgm:presLayoutVars>
          <dgm:bulletEnabled val="1"/>
        </dgm:presLayoutVars>
      </dgm:prSet>
      <dgm:spPr/>
    </dgm:pt>
    <dgm:pt modelId="{D4C98AC6-1AB4-4CAE-B39B-4332DC6D24FC}" type="pres">
      <dgm:prSet presAssocID="{7D9A8766-7533-44EF-ABEC-1664E76567EA}" presName="TwoNodes_2_text" presStyleLbl="node1" presStyleIdx="1" presStyleCnt="2">
        <dgm:presLayoutVars>
          <dgm:bulletEnabled val="1"/>
        </dgm:presLayoutVars>
      </dgm:prSet>
      <dgm:spPr/>
    </dgm:pt>
  </dgm:ptLst>
  <dgm:cxnLst>
    <dgm:cxn modelId="{2579EF2E-3430-4D0A-9873-19E1B52AABE1}" srcId="{7D9A8766-7533-44EF-ABEC-1664E76567EA}" destId="{702F7CCA-E852-4A8C-9BDC-7516FE3F8430}" srcOrd="0" destOrd="0" parTransId="{774A5325-25F4-4FB7-A85E-9F3AE1EE57E0}" sibTransId="{09DA74D8-B702-4C9F-B06D-04C639C0BEF9}"/>
    <dgm:cxn modelId="{1EF45434-7756-4E6B-876F-A83867595057}" type="presOf" srcId="{702F7CCA-E852-4A8C-9BDC-7516FE3F8430}" destId="{F9BBCF14-8171-46BD-97BB-E9BD6BE14489}" srcOrd="1" destOrd="0" presId="urn:microsoft.com/office/officeart/2005/8/layout/vProcess5"/>
    <dgm:cxn modelId="{8DAC653E-E906-4AC6-B51D-F14564C25642}" type="presOf" srcId="{CA9E18FE-0E65-4CE6-BE45-1FC23310D476}" destId="{D4C98AC6-1AB4-4CAE-B39B-4332DC6D24FC}" srcOrd="1" destOrd="0" presId="urn:microsoft.com/office/officeart/2005/8/layout/vProcess5"/>
    <dgm:cxn modelId="{A6C2D98B-9562-419B-92BE-032C1186A187}" type="presOf" srcId="{7D9A8766-7533-44EF-ABEC-1664E76567EA}" destId="{10EDD0ED-5287-449D-A832-4F5DF31BE0CC}" srcOrd="0" destOrd="0" presId="urn:microsoft.com/office/officeart/2005/8/layout/vProcess5"/>
    <dgm:cxn modelId="{687BF8B1-1EB9-485B-A735-0DA05AD29B50}" type="presOf" srcId="{09DA74D8-B702-4C9F-B06D-04C639C0BEF9}" destId="{4A03E485-8C71-45EE-9D24-F57665CB5FBD}" srcOrd="0" destOrd="0" presId="urn:microsoft.com/office/officeart/2005/8/layout/vProcess5"/>
    <dgm:cxn modelId="{074F23B9-3AE9-4D35-887D-3FF3A7275C97}" type="presOf" srcId="{CA9E18FE-0E65-4CE6-BE45-1FC23310D476}" destId="{FB1D7822-40EE-418D-8D97-9871ACA47C0D}" srcOrd="0" destOrd="0" presId="urn:microsoft.com/office/officeart/2005/8/layout/vProcess5"/>
    <dgm:cxn modelId="{44C02EBD-E2F2-43DD-8502-D59B80655407}" srcId="{7D9A8766-7533-44EF-ABEC-1664E76567EA}" destId="{CA9E18FE-0E65-4CE6-BE45-1FC23310D476}" srcOrd="1" destOrd="0" parTransId="{EDF3708F-8CDB-43B2-B636-C68110F6E231}" sibTransId="{9F6B70A1-5867-4FB7-B7DF-F288E7EBB79B}"/>
    <dgm:cxn modelId="{7DF0B1D9-1CCA-4BD4-B822-F802E251470C}" type="presOf" srcId="{702F7CCA-E852-4A8C-9BDC-7516FE3F8430}" destId="{B299982D-35E7-490F-A6B3-354197F70747}" srcOrd="0" destOrd="0" presId="urn:microsoft.com/office/officeart/2005/8/layout/vProcess5"/>
    <dgm:cxn modelId="{53A2335B-84BC-4792-BA05-A6FC04B54103}" type="presParOf" srcId="{10EDD0ED-5287-449D-A832-4F5DF31BE0CC}" destId="{70508948-FFEA-4C3B-B5C5-DD0DD105261C}" srcOrd="0" destOrd="0" presId="urn:microsoft.com/office/officeart/2005/8/layout/vProcess5"/>
    <dgm:cxn modelId="{97E94EAD-B9BD-4896-88F2-DAB4147218CE}" type="presParOf" srcId="{10EDD0ED-5287-449D-A832-4F5DF31BE0CC}" destId="{B299982D-35E7-490F-A6B3-354197F70747}" srcOrd="1" destOrd="0" presId="urn:microsoft.com/office/officeart/2005/8/layout/vProcess5"/>
    <dgm:cxn modelId="{10E5115A-789A-4DC8-A6C7-49C47A2DB4DE}" type="presParOf" srcId="{10EDD0ED-5287-449D-A832-4F5DF31BE0CC}" destId="{FB1D7822-40EE-418D-8D97-9871ACA47C0D}" srcOrd="2" destOrd="0" presId="urn:microsoft.com/office/officeart/2005/8/layout/vProcess5"/>
    <dgm:cxn modelId="{359353CC-528A-4962-A4AB-ECC1277C31C3}" type="presParOf" srcId="{10EDD0ED-5287-449D-A832-4F5DF31BE0CC}" destId="{4A03E485-8C71-45EE-9D24-F57665CB5FBD}" srcOrd="3" destOrd="0" presId="urn:microsoft.com/office/officeart/2005/8/layout/vProcess5"/>
    <dgm:cxn modelId="{BC758232-F69C-4B17-90A8-E578C42DF1F1}" type="presParOf" srcId="{10EDD0ED-5287-449D-A832-4F5DF31BE0CC}" destId="{F9BBCF14-8171-46BD-97BB-E9BD6BE14489}" srcOrd="4" destOrd="0" presId="urn:microsoft.com/office/officeart/2005/8/layout/vProcess5"/>
    <dgm:cxn modelId="{44D351F0-60FE-4E75-B7A6-3FCD4F37E036}" type="presParOf" srcId="{10EDD0ED-5287-449D-A832-4F5DF31BE0CC}" destId="{D4C98AC6-1AB4-4CAE-B39B-4332DC6D24FC}" srcOrd="5"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D9A8766-7533-44EF-ABEC-1664E76567EA}" type="doc">
      <dgm:prSet loTypeId="urn:microsoft.com/office/officeart/2005/8/layout/process1" loCatId="process" qsTypeId="urn:microsoft.com/office/officeart/2005/8/quickstyle/simple1" qsCatId="simple" csTypeId="urn:microsoft.com/office/officeart/2005/8/colors/colorful2" csCatId="colorful" phldr="1"/>
      <dgm:spPr/>
      <dgm:t>
        <a:bodyPr/>
        <a:lstStyle/>
        <a:p>
          <a:endParaRPr lang="en-US"/>
        </a:p>
      </dgm:t>
    </dgm:pt>
    <dgm:pt modelId="{7B55859D-D139-4DCD-9B11-C98052494940}">
      <dgm:prSet custT="1"/>
      <dgm:spPr/>
      <dgm:t>
        <a:bodyPr/>
        <a:lstStyle/>
        <a:p>
          <a:r>
            <a:rPr lang="en-US" sz="2000" dirty="0"/>
            <a:t>ESP32</a:t>
          </a:r>
          <a:r>
            <a:rPr lang="zh-CN" altLang="en-US" sz="2000" dirty="0"/>
            <a:t>錄音</a:t>
          </a:r>
          <a:endParaRPr lang="en-US" sz="2000" dirty="0"/>
        </a:p>
      </dgm:t>
    </dgm:pt>
    <dgm:pt modelId="{D7804526-5D24-4B0C-890B-C08E26AC28C0}" type="parTrans" cxnId="{53586165-9700-48AA-8E95-757D81A95AE6}">
      <dgm:prSet/>
      <dgm:spPr/>
      <dgm:t>
        <a:bodyPr/>
        <a:lstStyle/>
        <a:p>
          <a:endParaRPr lang="en-US" sz="2000"/>
        </a:p>
      </dgm:t>
    </dgm:pt>
    <dgm:pt modelId="{CCE87514-3413-4FC4-8713-59C72794F419}" type="sibTrans" cxnId="{53586165-9700-48AA-8E95-757D81A95AE6}">
      <dgm:prSet custT="1"/>
      <dgm:spPr/>
      <dgm:t>
        <a:bodyPr/>
        <a:lstStyle/>
        <a:p>
          <a:endParaRPr lang="en-US" sz="2000"/>
        </a:p>
      </dgm:t>
    </dgm:pt>
    <dgm:pt modelId="{95A2B855-0D7C-4601-A252-6931A955DFF1}">
      <dgm:prSet custT="1"/>
      <dgm:spPr/>
      <dgm:t>
        <a:bodyPr/>
        <a:lstStyle/>
        <a:p>
          <a:r>
            <a:rPr lang="en-US" sz="2000" dirty="0"/>
            <a:t>POST</a:t>
          </a:r>
          <a:r>
            <a:rPr lang="zh-CN" altLang="en-US" sz="2000" dirty="0"/>
            <a:t>音頻</a:t>
          </a:r>
          <a:r>
            <a:rPr lang="zh-TW" sz="2000" dirty="0"/>
            <a:t>數據</a:t>
          </a:r>
          <a:r>
            <a:rPr lang="zh-CN" altLang="en-US" sz="2000" dirty="0"/>
            <a:t>到伺服器</a:t>
          </a:r>
          <a:r>
            <a:rPr lang="zh-TW" sz="2000" dirty="0"/>
            <a:t> </a:t>
          </a:r>
          <a:endParaRPr lang="en-US" sz="2000" dirty="0"/>
        </a:p>
      </dgm:t>
    </dgm:pt>
    <dgm:pt modelId="{B1FC5B86-AFE5-4C24-890F-0BD215F87775}" type="parTrans" cxnId="{CAFDD806-9B62-4661-910E-E0B32F67F9EB}">
      <dgm:prSet/>
      <dgm:spPr/>
      <dgm:t>
        <a:bodyPr/>
        <a:lstStyle/>
        <a:p>
          <a:endParaRPr lang="en-US" sz="2000"/>
        </a:p>
      </dgm:t>
    </dgm:pt>
    <dgm:pt modelId="{361B99B1-B958-44A6-9EED-7857083A3733}" type="sibTrans" cxnId="{CAFDD806-9B62-4661-910E-E0B32F67F9EB}">
      <dgm:prSet custT="1"/>
      <dgm:spPr/>
      <dgm:t>
        <a:bodyPr/>
        <a:lstStyle/>
        <a:p>
          <a:endParaRPr lang="en-US" sz="2000"/>
        </a:p>
      </dgm:t>
    </dgm:pt>
    <dgm:pt modelId="{702F7CCA-E852-4A8C-9BDC-7516FE3F8430}">
      <dgm:prSet custT="1"/>
      <dgm:spPr/>
      <dgm:t>
        <a:bodyPr/>
        <a:lstStyle/>
        <a:p>
          <a:r>
            <a:rPr lang="en-US" sz="2000" dirty="0"/>
            <a:t>FFMPEG</a:t>
          </a:r>
        </a:p>
        <a:p>
          <a:r>
            <a:rPr lang="en-US" sz="2000" dirty="0"/>
            <a:t>WAV TO FLAC</a:t>
          </a:r>
        </a:p>
      </dgm:t>
    </dgm:pt>
    <dgm:pt modelId="{774A5325-25F4-4FB7-A85E-9F3AE1EE57E0}" type="parTrans" cxnId="{2579EF2E-3430-4D0A-9873-19E1B52AABE1}">
      <dgm:prSet/>
      <dgm:spPr/>
      <dgm:t>
        <a:bodyPr/>
        <a:lstStyle/>
        <a:p>
          <a:endParaRPr lang="en-US" sz="2000"/>
        </a:p>
      </dgm:t>
    </dgm:pt>
    <dgm:pt modelId="{09DA74D8-B702-4C9F-B06D-04C639C0BEF9}" type="sibTrans" cxnId="{2579EF2E-3430-4D0A-9873-19E1B52AABE1}">
      <dgm:prSet custT="1"/>
      <dgm:spPr/>
      <dgm:t>
        <a:bodyPr/>
        <a:lstStyle/>
        <a:p>
          <a:endParaRPr lang="en-US" sz="2000" dirty="0"/>
        </a:p>
      </dgm:t>
    </dgm:pt>
    <dgm:pt modelId="{CA9E18FE-0E65-4CE6-BE45-1FC23310D476}">
      <dgm:prSet custT="1"/>
      <dgm:spPr/>
      <dgm:t>
        <a:bodyPr/>
        <a:lstStyle/>
        <a:p>
          <a:pPr>
            <a:buFont typeface="Arial" panose="020B0604020202020204" pitchFamily="34" charset="0"/>
            <a:buChar char="•"/>
          </a:pPr>
          <a:r>
            <a:rPr lang="en-US" sz="2000" dirty="0"/>
            <a:t>Google STT</a:t>
          </a:r>
          <a:endParaRPr lang="en-US" altLang="zh-TW" sz="2000" dirty="0"/>
        </a:p>
      </dgm:t>
    </dgm:pt>
    <dgm:pt modelId="{EDF3708F-8CDB-43B2-B636-C68110F6E231}" type="parTrans" cxnId="{44C02EBD-E2F2-43DD-8502-D59B80655407}">
      <dgm:prSet/>
      <dgm:spPr/>
      <dgm:t>
        <a:bodyPr/>
        <a:lstStyle/>
        <a:p>
          <a:endParaRPr lang="en-US" sz="2000"/>
        </a:p>
      </dgm:t>
    </dgm:pt>
    <dgm:pt modelId="{9F6B70A1-5867-4FB7-B7DF-F288E7EBB79B}" type="sibTrans" cxnId="{44C02EBD-E2F2-43DD-8502-D59B80655407}">
      <dgm:prSet custT="1"/>
      <dgm:spPr/>
      <dgm:t>
        <a:bodyPr/>
        <a:lstStyle/>
        <a:p>
          <a:endParaRPr lang="en-US" sz="2000"/>
        </a:p>
      </dgm:t>
    </dgm:pt>
    <dgm:pt modelId="{AF857C3C-1608-4DB6-9F92-A223146609E0}">
      <dgm:prSet custT="1"/>
      <dgm:spPr/>
      <dgm:t>
        <a:bodyPr/>
        <a:lstStyle/>
        <a:p>
          <a:r>
            <a:rPr lang="zh-CN" altLang="en-US" sz="2000" b="0" i="0" dirty="0"/>
            <a:t>文字</a:t>
          </a:r>
          <a:r>
            <a:rPr lang="en-US" altLang="zh-CN" sz="2000" b="0" i="0" dirty="0"/>
            <a:t>&amp;</a:t>
          </a:r>
          <a:r>
            <a:rPr lang="zh-CN" altLang="en-US" sz="2000" b="0" i="0" dirty="0"/>
            <a:t>錄音 </a:t>
          </a:r>
          <a:endParaRPr lang="en-US" altLang="zh-CN" sz="2000" b="0" i="0" dirty="0"/>
        </a:p>
        <a:p>
          <a:r>
            <a:rPr lang="en-US" altLang="zh-CN" sz="2000" b="0" i="0" dirty="0"/>
            <a:t>to Line</a:t>
          </a:r>
          <a:endParaRPr lang="en-US" altLang="zh-TW" sz="2000" dirty="0"/>
        </a:p>
      </dgm:t>
    </dgm:pt>
    <dgm:pt modelId="{1F482B5D-2080-48D5-8109-2B668449B42C}" type="parTrans" cxnId="{119B0AA7-B183-4698-BEA4-F2DC283649F1}">
      <dgm:prSet/>
      <dgm:spPr/>
      <dgm:t>
        <a:bodyPr/>
        <a:lstStyle/>
        <a:p>
          <a:endParaRPr lang="zh-TW" altLang="en-US" sz="2000"/>
        </a:p>
      </dgm:t>
    </dgm:pt>
    <dgm:pt modelId="{48736E89-871D-4560-9186-620625954E56}" type="sibTrans" cxnId="{119B0AA7-B183-4698-BEA4-F2DC283649F1}">
      <dgm:prSet/>
      <dgm:spPr/>
      <dgm:t>
        <a:bodyPr/>
        <a:lstStyle/>
        <a:p>
          <a:endParaRPr lang="zh-TW" altLang="en-US" sz="2000"/>
        </a:p>
      </dgm:t>
    </dgm:pt>
    <dgm:pt modelId="{A5C25225-785B-4845-B76D-B7A21243C4AD}" type="pres">
      <dgm:prSet presAssocID="{7D9A8766-7533-44EF-ABEC-1664E76567EA}" presName="Name0" presStyleCnt="0">
        <dgm:presLayoutVars>
          <dgm:dir/>
          <dgm:resizeHandles val="exact"/>
        </dgm:presLayoutVars>
      </dgm:prSet>
      <dgm:spPr/>
    </dgm:pt>
    <dgm:pt modelId="{23ABFBEF-1762-4663-BAAE-0B4E629426B4}" type="pres">
      <dgm:prSet presAssocID="{7B55859D-D139-4DCD-9B11-C98052494940}" presName="node" presStyleLbl="node1" presStyleIdx="0" presStyleCnt="5">
        <dgm:presLayoutVars>
          <dgm:bulletEnabled val="1"/>
        </dgm:presLayoutVars>
      </dgm:prSet>
      <dgm:spPr/>
    </dgm:pt>
    <dgm:pt modelId="{8AF46BBD-1444-42F9-ABB1-E0B09EDF69EA}" type="pres">
      <dgm:prSet presAssocID="{CCE87514-3413-4FC4-8713-59C72794F419}" presName="sibTrans" presStyleLbl="sibTrans2D1" presStyleIdx="0" presStyleCnt="4"/>
      <dgm:spPr/>
    </dgm:pt>
    <dgm:pt modelId="{D94F45C6-AF18-4D76-A05A-F4000E3F767A}" type="pres">
      <dgm:prSet presAssocID="{CCE87514-3413-4FC4-8713-59C72794F419}" presName="connectorText" presStyleLbl="sibTrans2D1" presStyleIdx="0" presStyleCnt="4"/>
      <dgm:spPr/>
    </dgm:pt>
    <dgm:pt modelId="{1BC4F4A4-B586-4565-A1F2-000F70B4B233}" type="pres">
      <dgm:prSet presAssocID="{95A2B855-0D7C-4601-A252-6931A955DFF1}" presName="node" presStyleLbl="node1" presStyleIdx="1" presStyleCnt="5">
        <dgm:presLayoutVars>
          <dgm:bulletEnabled val="1"/>
        </dgm:presLayoutVars>
      </dgm:prSet>
      <dgm:spPr/>
    </dgm:pt>
    <dgm:pt modelId="{19BE1F2B-D975-4525-B746-CB8B0F101F87}" type="pres">
      <dgm:prSet presAssocID="{361B99B1-B958-44A6-9EED-7857083A3733}" presName="sibTrans" presStyleLbl="sibTrans2D1" presStyleIdx="1" presStyleCnt="4"/>
      <dgm:spPr/>
    </dgm:pt>
    <dgm:pt modelId="{A5EF130B-92CC-465F-952D-200ABD206EBF}" type="pres">
      <dgm:prSet presAssocID="{361B99B1-B958-44A6-9EED-7857083A3733}" presName="connectorText" presStyleLbl="sibTrans2D1" presStyleIdx="1" presStyleCnt="4"/>
      <dgm:spPr/>
    </dgm:pt>
    <dgm:pt modelId="{2B724046-CE75-4D5A-9A07-A7D4D2FAE7C7}" type="pres">
      <dgm:prSet presAssocID="{702F7CCA-E852-4A8C-9BDC-7516FE3F8430}" presName="node" presStyleLbl="node1" presStyleIdx="2" presStyleCnt="5">
        <dgm:presLayoutVars>
          <dgm:bulletEnabled val="1"/>
        </dgm:presLayoutVars>
      </dgm:prSet>
      <dgm:spPr/>
    </dgm:pt>
    <dgm:pt modelId="{F4F45941-C6E5-46FE-8ED3-C881F699DF93}" type="pres">
      <dgm:prSet presAssocID="{09DA74D8-B702-4C9F-B06D-04C639C0BEF9}" presName="sibTrans" presStyleLbl="sibTrans2D1" presStyleIdx="2" presStyleCnt="4"/>
      <dgm:spPr/>
    </dgm:pt>
    <dgm:pt modelId="{BA6AFEE8-A22C-452C-BB9C-563B182C6FB2}" type="pres">
      <dgm:prSet presAssocID="{09DA74D8-B702-4C9F-B06D-04C639C0BEF9}" presName="connectorText" presStyleLbl="sibTrans2D1" presStyleIdx="2" presStyleCnt="4"/>
      <dgm:spPr/>
    </dgm:pt>
    <dgm:pt modelId="{E7710FAE-D34F-46D5-BB9F-41F685E43282}" type="pres">
      <dgm:prSet presAssocID="{CA9E18FE-0E65-4CE6-BE45-1FC23310D476}" presName="node" presStyleLbl="node1" presStyleIdx="3" presStyleCnt="5">
        <dgm:presLayoutVars>
          <dgm:bulletEnabled val="1"/>
        </dgm:presLayoutVars>
      </dgm:prSet>
      <dgm:spPr/>
    </dgm:pt>
    <dgm:pt modelId="{BE782FD4-AD46-4977-A0C0-F98EC3C2937F}" type="pres">
      <dgm:prSet presAssocID="{9F6B70A1-5867-4FB7-B7DF-F288E7EBB79B}" presName="sibTrans" presStyleLbl="sibTrans2D1" presStyleIdx="3" presStyleCnt="4"/>
      <dgm:spPr/>
    </dgm:pt>
    <dgm:pt modelId="{4DDFEB60-F1BE-499F-9CF8-F818BFE4C025}" type="pres">
      <dgm:prSet presAssocID="{9F6B70A1-5867-4FB7-B7DF-F288E7EBB79B}" presName="connectorText" presStyleLbl="sibTrans2D1" presStyleIdx="3" presStyleCnt="4"/>
      <dgm:spPr/>
    </dgm:pt>
    <dgm:pt modelId="{AB6B0DFB-87A3-4AA0-97DF-AC12A1B967D0}" type="pres">
      <dgm:prSet presAssocID="{AF857C3C-1608-4DB6-9F92-A223146609E0}" presName="node" presStyleLbl="node1" presStyleIdx="4" presStyleCnt="5">
        <dgm:presLayoutVars>
          <dgm:bulletEnabled val="1"/>
        </dgm:presLayoutVars>
      </dgm:prSet>
      <dgm:spPr/>
    </dgm:pt>
  </dgm:ptLst>
  <dgm:cxnLst>
    <dgm:cxn modelId="{CAFDD806-9B62-4661-910E-E0B32F67F9EB}" srcId="{7D9A8766-7533-44EF-ABEC-1664E76567EA}" destId="{95A2B855-0D7C-4601-A252-6931A955DFF1}" srcOrd="1" destOrd="0" parTransId="{B1FC5B86-AFE5-4C24-890F-0BD215F87775}" sibTransId="{361B99B1-B958-44A6-9EED-7857083A3733}"/>
    <dgm:cxn modelId="{2579EF2E-3430-4D0A-9873-19E1B52AABE1}" srcId="{7D9A8766-7533-44EF-ABEC-1664E76567EA}" destId="{702F7CCA-E852-4A8C-9BDC-7516FE3F8430}" srcOrd="2" destOrd="0" parTransId="{774A5325-25F4-4FB7-A85E-9F3AE1EE57E0}" sibTransId="{09DA74D8-B702-4C9F-B06D-04C639C0BEF9}"/>
    <dgm:cxn modelId="{C28E742F-8B9D-4DCE-8B09-048254382A40}" type="presOf" srcId="{9F6B70A1-5867-4FB7-B7DF-F288E7EBB79B}" destId="{4DDFEB60-F1BE-499F-9CF8-F818BFE4C025}" srcOrd="1" destOrd="0" presId="urn:microsoft.com/office/officeart/2005/8/layout/process1"/>
    <dgm:cxn modelId="{5E69473A-854C-4BE5-AD95-4DFCE64AE4E0}" type="presOf" srcId="{CA9E18FE-0E65-4CE6-BE45-1FC23310D476}" destId="{E7710FAE-D34F-46D5-BB9F-41F685E43282}" srcOrd="0" destOrd="0" presId="urn:microsoft.com/office/officeart/2005/8/layout/process1"/>
    <dgm:cxn modelId="{9D57073E-D49C-4DD4-9D6B-22101ED08E63}" type="presOf" srcId="{9F6B70A1-5867-4FB7-B7DF-F288E7EBB79B}" destId="{BE782FD4-AD46-4977-A0C0-F98EC3C2937F}" srcOrd="0" destOrd="0" presId="urn:microsoft.com/office/officeart/2005/8/layout/process1"/>
    <dgm:cxn modelId="{DA1F1E5F-45EA-4D80-942E-90CF3B8B0582}" type="presOf" srcId="{CCE87514-3413-4FC4-8713-59C72794F419}" destId="{D94F45C6-AF18-4D76-A05A-F4000E3F767A}" srcOrd="1" destOrd="0" presId="urn:microsoft.com/office/officeart/2005/8/layout/process1"/>
    <dgm:cxn modelId="{53586165-9700-48AA-8E95-757D81A95AE6}" srcId="{7D9A8766-7533-44EF-ABEC-1664E76567EA}" destId="{7B55859D-D139-4DCD-9B11-C98052494940}" srcOrd="0" destOrd="0" parTransId="{D7804526-5D24-4B0C-890B-C08E26AC28C0}" sibTransId="{CCE87514-3413-4FC4-8713-59C72794F419}"/>
    <dgm:cxn modelId="{2C97A584-8568-427C-9FAD-D7897D0D76F8}" type="presOf" srcId="{361B99B1-B958-44A6-9EED-7857083A3733}" destId="{19BE1F2B-D975-4525-B746-CB8B0F101F87}" srcOrd="0" destOrd="0" presId="urn:microsoft.com/office/officeart/2005/8/layout/process1"/>
    <dgm:cxn modelId="{E3A87489-81FE-4876-A4AB-051C8EBD65C9}" type="presOf" srcId="{09DA74D8-B702-4C9F-B06D-04C639C0BEF9}" destId="{F4F45941-C6E5-46FE-8ED3-C881F699DF93}" srcOrd="0" destOrd="0" presId="urn:microsoft.com/office/officeart/2005/8/layout/process1"/>
    <dgm:cxn modelId="{0AB7758A-ED1D-4C3D-96CA-93CC824190C5}" type="presOf" srcId="{361B99B1-B958-44A6-9EED-7857083A3733}" destId="{A5EF130B-92CC-465F-952D-200ABD206EBF}" srcOrd="1" destOrd="0" presId="urn:microsoft.com/office/officeart/2005/8/layout/process1"/>
    <dgm:cxn modelId="{CC56A49C-CF75-4F3F-8542-94BED3BD9AD1}" type="presOf" srcId="{702F7CCA-E852-4A8C-9BDC-7516FE3F8430}" destId="{2B724046-CE75-4D5A-9A07-A7D4D2FAE7C7}" srcOrd="0" destOrd="0" presId="urn:microsoft.com/office/officeart/2005/8/layout/process1"/>
    <dgm:cxn modelId="{119B0AA7-B183-4698-BEA4-F2DC283649F1}" srcId="{7D9A8766-7533-44EF-ABEC-1664E76567EA}" destId="{AF857C3C-1608-4DB6-9F92-A223146609E0}" srcOrd="4" destOrd="0" parTransId="{1F482B5D-2080-48D5-8109-2B668449B42C}" sibTransId="{48736E89-871D-4560-9186-620625954E56}"/>
    <dgm:cxn modelId="{8B9284B0-0DAA-41AE-A486-B8BE2145816D}" type="presOf" srcId="{09DA74D8-B702-4C9F-B06D-04C639C0BEF9}" destId="{BA6AFEE8-A22C-452C-BB9C-563B182C6FB2}" srcOrd="1" destOrd="0" presId="urn:microsoft.com/office/officeart/2005/8/layout/process1"/>
    <dgm:cxn modelId="{0FFDD9B6-74FB-49A0-9FFC-B772DE8A7218}" type="presOf" srcId="{CCE87514-3413-4FC4-8713-59C72794F419}" destId="{8AF46BBD-1444-42F9-ABB1-E0B09EDF69EA}" srcOrd="0" destOrd="0" presId="urn:microsoft.com/office/officeart/2005/8/layout/process1"/>
    <dgm:cxn modelId="{5C1FC6B8-80AB-4DD3-8E21-91060B3A1697}" type="presOf" srcId="{AF857C3C-1608-4DB6-9F92-A223146609E0}" destId="{AB6B0DFB-87A3-4AA0-97DF-AC12A1B967D0}" srcOrd="0" destOrd="0" presId="urn:microsoft.com/office/officeart/2005/8/layout/process1"/>
    <dgm:cxn modelId="{44C02EBD-E2F2-43DD-8502-D59B80655407}" srcId="{7D9A8766-7533-44EF-ABEC-1664E76567EA}" destId="{CA9E18FE-0E65-4CE6-BE45-1FC23310D476}" srcOrd="3" destOrd="0" parTransId="{EDF3708F-8CDB-43B2-B636-C68110F6E231}" sibTransId="{9F6B70A1-5867-4FB7-B7DF-F288E7EBB79B}"/>
    <dgm:cxn modelId="{441422C0-0866-4B0D-98F1-DE3E5D349E20}" type="presOf" srcId="{95A2B855-0D7C-4601-A252-6931A955DFF1}" destId="{1BC4F4A4-B586-4565-A1F2-000F70B4B233}" srcOrd="0" destOrd="0" presId="urn:microsoft.com/office/officeart/2005/8/layout/process1"/>
    <dgm:cxn modelId="{31EA39C9-0083-4B90-9ED6-381E3327CCA8}" type="presOf" srcId="{7B55859D-D139-4DCD-9B11-C98052494940}" destId="{23ABFBEF-1762-4663-BAAE-0B4E629426B4}" srcOrd="0" destOrd="0" presId="urn:microsoft.com/office/officeart/2005/8/layout/process1"/>
    <dgm:cxn modelId="{232BACDA-63B6-4CE1-9246-F35B72D4B44A}" type="presOf" srcId="{7D9A8766-7533-44EF-ABEC-1664E76567EA}" destId="{A5C25225-785B-4845-B76D-B7A21243C4AD}" srcOrd="0" destOrd="0" presId="urn:microsoft.com/office/officeart/2005/8/layout/process1"/>
    <dgm:cxn modelId="{2DC12AA3-94F0-497C-9702-C2BF7217B9B8}" type="presParOf" srcId="{A5C25225-785B-4845-B76D-B7A21243C4AD}" destId="{23ABFBEF-1762-4663-BAAE-0B4E629426B4}" srcOrd="0" destOrd="0" presId="urn:microsoft.com/office/officeart/2005/8/layout/process1"/>
    <dgm:cxn modelId="{1B4F4831-7EB1-48A7-A5A8-4C23E89EB41A}" type="presParOf" srcId="{A5C25225-785B-4845-B76D-B7A21243C4AD}" destId="{8AF46BBD-1444-42F9-ABB1-E0B09EDF69EA}" srcOrd="1" destOrd="0" presId="urn:microsoft.com/office/officeart/2005/8/layout/process1"/>
    <dgm:cxn modelId="{4ECD5555-4FC0-4856-B08F-301E27A60346}" type="presParOf" srcId="{8AF46BBD-1444-42F9-ABB1-E0B09EDF69EA}" destId="{D94F45C6-AF18-4D76-A05A-F4000E3F767A}" srcOrd="0" destOrd="0" presId="urn:microsoft.com/office/officeart/2005/8/layout/process1"/>
    <dgm:cxn modelId="{AE5C6F3E-A5AE-4793-AE72-E19A7390F408}" type="presParOf" srcId="{A5C25225-785B-4845-B76D-B7A21243C4AD}" destId="{1BC4F4A4-B586-4565-A1F2-000F70B4B233}" srcOrd="2" destOrd="0" presId="urn:microsoft.com/office/officeart/2005/8/layout/process1"/>
    <dgm:cxn modelId="{92A62B9D-9390-4934-AEC8-8A84751528C6}" type="presParOf" srcId="{A5C25225-785B-4845-B76D-B7A21243C4AD}" destId="{19BE1F2B-D975-4525-B746-CB8B0F101F87}" srcOrd="3" destOrd="0" presId="urn:microsoft.com/office/officeart/2005/8/layout/process1"/>
    <dgm:cxn modelId="{48B392AB-0360-4B01-BF46-3A7DA5453D81}" type="presParOf" srcId="{19BE1F2B-D975-4525-B746-CB8B0F101F87}" destId="{A5EF130B-92CC-465F-952D-200ABD206EBF}" srcOrd="0" destOrd="0" presId="urn:microsoft.com/office/officeart/2005/8/layout/process1"/>
    <dgm:cxn modelId="{CDD3838D-4C45-4612-B89F-14B566D052F4}" type="presParOf" srcId="{A5C25225-785B-4845-B76D-B7A21243C4AD}" destId="{2B724046-CE75-4D5A-9A07-A7D4D2FAE7C7}" srcOrd="4" destOrd="0" presId="urn:microsoft.com/office/officeart/2005/8/layout/process1"/>
    <dgm:cxn modelId="{8CB2ED51-8F6D-4B04-BE0D-4AF1DF7CF6A5}" type="presParOf" srcId="{A5C25225-785B-4845-B76D-B7A21243C4AD}" destId="{F4F45941-C6E5-46FE-8ED3-C881F699DF93}" srcOrd="5" destOrd="0" presId="urn:microsoft.com/office/officeart/2005/8/layout/process1"/>
    <dgm:cxn modelId="{F4C102D0-FDD4-45A1-8809-CA08BF286551}" type="presParOf" srcId="{F4F45941-C6E5-46FE-8ED3-C881F699DF93}" destId="{BA6AFEE8-A22C-452C-BB9C-563B182C6FB2}" srcOrd="0" destOrd="0" presId="urn:microsoft.com/office/officeart/2005/8/layout/process1"/>
    <dgm:cxn modelId="{90A51CE4-E6C8-4829-B46E-9154B1BE4441}" type="presParOf" srcId="{A5C25225-785B-4845-B76D-B7A21243C4AD}" destId="{E7710FAE-D34F-46D5-BB9F-41F685E43282}" srcOrd="6" destOrd="0" presId="urn:microsoft.com/office/officeart/2005/8/layout/process1"/>
    <dgm:cxn modelId="{A6153DE3-2C95-472C-88FD-FD19F6F077E4}" type="presParOf" srcId="{A5C25225-785B-4845-B76D-B7A21243C4AD}" destId="{BE782FD4-AD46-4977-A0C0-F98EC3C2937F}" srcOrd="7" destOrd="0" presId="urn:microsoft.com/office/officeart/2005/8/layout/process1"/>
    <dgm:cxn modelId="{79756590-3550-4AAD-85A2-E16600200DA7}" type="presParOf" srcId="{BE782FD4-AD46-4977-A0C0-F98EC3C2937F}" destId="{4DDFEB60-F1BE-499F-9CF8-F818BFE4C025}" srcOrd="0" destOrd="0" presId="urn:microsoft.com/office/officeart/2005/8/layout/process1"/>
    <dgm:cxn modelId="{D3F518EE-3425-4FD9-A11B-7D77B210CED8}" type="presParOf" srcId="{A5C25225-785B-4845-B76D-B7A21243C4AD}" destId="{AB6B0DFB-87A3-4AA0-97DF-AC12A1B967D0}" srcOrd="8"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D9A8766-7533-44EF-ABEC-1664E76567EA}" type="doc">
      <dgm:prSet loTypeId="urn:microsoft.com/office/officeart/2005/8/layout/process1" loCatId="process" qsTypeId="urn:microsoft.com/office/officeart/2005/8/quickstyle/simple1" qsCatId="simple" csTypeId="urn:microsoft.com/office/officeart/2005/8/colors/colorful2" csCatId="colorful" phldr="1"/>
      <dgm:spPr/>
      <dgm:t>
        <a:bodyPr/>
        <a:lstStyle/>
        <a:p>
          <a:endParaRPr lang="en-US"/>
        </a:p>
      </dgm:t>
    </dgm:pt>
    <dgm:pt modelId="{7B55859D-D139-4DCD-9B11-C98052494940}">
      <dgm:prSet custT="1"/>
      <dgm:spPr/>
      <dgm:t>
        <a:bodyPr/>
        <a:lstStyle/>
        <a:p>
          <a:r>
            <a:rPr lang="en-US" sz="2000" dirty="0"/>
            <a:t>ESP32</a:t>
          </a:r>
          <a:r>
            <a:rPr lang="zh-CN" altLang="en-US" sz="2000" dirty="0"/>
            <a:t>按鈕按下</a:t>
          </a:r>
          <a:endParaRPr lang="en-US" sz="2000" dirty="0"/>
        </a:p>
      </dgm:t>
    </dgm:pt>
    <dgm:pt modelId="{D7804526-5D24-4B0C-890B-C08E26AC28C0}" type="parTrans" cxnId="{53586165-9700-48AA-8E95-757D81A95AE6}">
      <dgm:prSet/>
      <dgm:spPr/>
      <dgm:t>
        <a:bodyPr/>
        <a:lstStyle/>
        <a:p>
          <a:endParaRPr lang="en-US" sz="2000"/>
        </a:p>
      </dgm:t>
    </dgm:pt>
    <dgm:pt modelId="{CCE87514-3413-4FC4-8713-59C72794F419}" type="sibTrans" cxnId="{53586165-9700-48AA-8E95-757D81A95AE6}">
      <dgm:prSet custT="1"/>
      <dgm:spPr/>
      <dgm:t>
        <a:bodyPr/>
        <a:lstStyle/>
        <a:p>
          <a:endParaRPr lang="en-US" sz="2000"/>
        </a:p>
      </dgm:t>
    </dgm:pt>
    <dgm:pt modelId="{95A2B855-0D7C-4601-A252-6931A955DFF1}">
      <dgm:prSet custT="1"/>
      <dgm:spPr/>
      <dgm:t>
        <a:bodyPr/>
        <a:lstStyle/>
        <a:p>
          <a:r>
            <a:rPr lang="en-US" sz="2000" dirty="0"/>
            <a:t>POST</a:t>
          </a:r>
          <a:r>
            <a:rPr lang="zh-TW" sz="2000" dirty="0"/>
            <a:t>數據</a:t>
          </a:r>
          <a:r>
            <a:rPr lang="zh-CN" altLang="en-US" sz="2000" dirty="0"/>
            <a:t>到伺服器</a:t>
          </a:r>
          <a:endParaRPr lang="en-US" sz="2000" dirty="0"/>
        </a:p>
      </dgm:t>
    </dgm:pt>
    <dgm:pt modelId="{B1FC5B86-AFE5-4C24-890F-0BD215F87775}" type="parTrans" cxnId="{CAFDD806-9B62-4661-910E-E0B32F67F9EB}">
      <dgm:prSet/>
      <dgm:spPr/>
      <dgm:t>
        <a:bodyPr/>
        <a:lstStyle/>
        <a:p>
          <a:endParaRPr lang="en-US" sz="2000"/>
        </a:p>
      </dgm:t>
    </dgm:pt>
    <dgm:pt modelId="{361B99B1-B958-44A6-9EED-7857083A3733}" type="sibTrans" cxnId="{CAFDD806-9B62-4661-910E-E0B32F67F9EB}">
      <dgm:prSet custT="1"/>
      <dgm:spPr/>
      <dgm:t>
        <a:bodyPr/>
        <a:lstStyle/>
        <a:p>
          <a:endParaRPr lang="en-US" sz="2000"/>
        </a:p>
      </dgm:t>
    </dgm:pt>
    <dgm:pt modelId="{26DFE062-E297-4172-B01D-3D9795C6FD79}">
      <dgm:prSet custT="1"/>
      <dgm:spPr/>
      <dgm:t>
        <a:bodyPr/>
        <a:lstStyle/>
        <a:p>
          <a:r>
            <a:rPr lang="en-US" altLang="zh-CN" sz="2000" b="0" i="0" dirty="0"/>
            <a:t>PHP &amp; Line Json </a:t>
          </a:r>
        </a:p>
        <a:p>
          <a:r>
            <a:rPr lang="en-US" sz="2000" b="0" i="0" dirty="0"/>
            <a:t>Flexible rich menu </a:t>
          </a:r>
          <a:r>
            <a:rPr lang="zh-TW" altLang="en-US" sz="2000" b="0" i="0" dirty="0"/>
            <a:t>圖文選單</a:t>
          </a:r>
          <a:endParaRPr lang="en-US" sz="2000" dirty="0"/>
        </a:p>
      </dgm:t>
    </dgm:pt>
    <dgm:pt modelId="{0607F0F6-31F3-4408-8A95-3CC3F097781F}" type="parTrans" cxnId="{292B99C1-9F99-4FE2-A9CE-2BC59C616EB3}">
      <dgm:prSet/>
      <dgm:spPr/>
      <dgm:t>
        <a:bodyPr/>
        <a:lstStyle/>
        <a:p>
          <a:endParaRPr lang="zh-TW" altLang="en-US"/>
        </a:p>
      </dgm:t>
    </dgm:pt>
    <dgm:pt modelId="{CA22E026-6F80-4A87-91CB-CD01776FDB33}" type="sibTrans" cxnId="{292B99C1-9F99-4FE2-A9CE-2BC59C616EB3}">
      <dgm:prSet/>
      <dgm:spPr/>
      <dgm:t>
        <a:bodyPr/>
        <a:lstStyle/>
        <a:p>
          <a:endParaRPr lang="zh-TW" altLang="en-US"/>
        </a:p>
      </dgm:t>
    </dgm:pt>
    <dgm:pt modelId="{69631334-30FE-4EA2-945B-8FA145429D53}">
      <dgm:prSet custT="1"/>
      <dgm:spPr/>
      <dgm:t>
        <a:bodyPr/>
        <a:lstStyle/>
        <a:p>
          <a:r>
            <a:rPr lang="zh-CN" altLang="en-US" sz="2000" b="0" i="0"/>
            <a:t>發送到</a:t>
          </a:r>
          <a:r>
            <a:rPr lang="en-US" altLang="zh-CN" sz="2000" b="0" i="0"/>
            <a:t>Line</a:t>
          </a:r>
          <a:endParaRPr lang="en-US" sz="2000" dirty="0"/>
        </a:p>
      </dgm:t>
    </dgm:pt>
    <dgm:pt modelId="{A0FEE740-0F55-4117-BCF9-02026E8D82CF}" type="parTrans" cxnId="{1421E181-61EC-467B-ACAC-7C3D4DD7F16F}">
      <dgm:prSet/>
      <dgm:spPr/>
      <dgm:t>
        <a:bodyPr/>
        <a:lstStyle/>
        <a:p>
          <a:endParaRPr lang="zh-TW" altLang="en-US"/>
        </a:p>
      </dgm:t>
    </dgm:pt>
    <dgm:pt modelId="{D1A642A9-A187-467A-9971-404B13C9D168}" type="sibTrans" cxnId="{1421E181-61EC-467B-ACAC-7C3D4DD7F16F}">
      <dgm:prSet/>
      <dgm:spPr/>
      <dgm:t>
        <a:bodyPr/>
        <a:lstStyle/>
        <a:p>
          <a:endParaRPr lang="zh-TW" altLang="en-US"/>
        </a:p>
      </dgm:t>
    </dgm:pt>
    <dgm:pt modelId="{A5C25225-785B-4845-B76D-B7A21243C4AD}" type="pres">
      <dgm:prSet presAssocID="{7D9A8766-7533-44EF-ABEC-1664E76567EA}" presName="Name0" presStyleCnt="0">
        <dgm:presLayoutVars>
          <dgm:dir/>
          <dgm:resizeHandles val="exact"/>
        </dgm:presLayoutVars>
      </dgm:prSet>
      <dgm:spPr/>
    </dgm:pt>
    <dgm:pt modelId="{23ABFBEF-1762-4663-BAAE-0B4E629426B4}" type="pres">
      <dgm:prSet presAssocID="{7B55859D-D139-4DCD-9B11-C98052494940}" presName="node" presStyleLbl="node1" presStyleIdx="0" presStyleCnt="4">
        <dgm:presLayoutVars>
          <dgm:bulletEnabled val="1"/>
        </dgm:presLayoutVars>
      </dgm:prSet>
      <dgm:spPr/>
    </dgm:pt>
    <dgm:pt modelId="{8AF46BBD-1444-42F9-ABB1-E0B09EDF69EA}" type="pres">
      <dgm:prSet presAssocID="{CCE87514-3413-4FC4-8713-59C72794F419}" presName="sibTrans" presStyleLbl="sibTrans2D1" presStyleIdx="0" presStyleCnt="3"/>
      <dgm:spPr/>
    </dgm:pt>
    <dgm:pt modelId="{D94F45C6-AF18-4D76-A05A-F4000E3F767A}" type="pres">
      <dgm:prSet presAssocID="{CCE87514-3413-4FC4-8713-59C72794F419}" presName="connectorText" presStyleLbl="sibTrans2D1" presStyleIdx="0" presStyleCnt="3"/>
      <dgm:spPr/>
    </dgm:pt>
    <dgm:pt modelId="{1BC4F4A4-B586-4565-A1F2-000F70B4B233}" type="pres">
      <dgm:prSet presAssocID="{95A2B855-0D7C-4601-A252-6931A955DFF1}" presName="node" presStyleLbl="node1" presStyleIdx="1" presStyleCnt="4">
        <dgm:presLayoutVars>
          <dgm:bulletEnabled val="1"/>
        </dgm:presLayoutVars>
      </dgm:prSet>
      <dgm:spPr/>
    </dgm:pt>
    <dgm:pt modelId="{4EFA368D-878D-4026-8E9A-A4F4631BE60A}" type="pres">
      <dgm:prSet presAssocID="{361B99B1-B958-44A6-9EED-7857083A3733}" presName="sibTrans" presStyleLbl="sibTrans2D1" presStyleIdx="1" presStyleCnt="3"/>
      <dgm:spPr/>
    </dgm:pt>
    <dgm:pt modelId="{143AF721-9A77-4153-9D08-F7B1753AD3E7}" type="pres">
      <dgm:prSet presAssocID="{361B99B1-B958-44A6-9EED-7857083A3733}" presName="connectorText" presStyleLbl="sibTrans2D1" presStyleIdx="1" presStyleCnt="3"/>
      <dgm:spPr/>
    </dgm:pt>
    <dgm:pt modelId="{60ABF09C-7D9C-42B8-87F9-11E79F1BE879}" type="pres">
      <dgm:prSet presAssocID="{26DFE062-E297-4172-B01D-3D9795C6FD79}" presName="node" presStyleLbl="node1" presStyleIdx="2" presStyleCnt="4">
        <dgm:presLayoutVars>
          <dgm:bulletEnabled val="1"/>
        </dgm:presLayoutVars>
      </dgm:prSet>
      <dgm:spPr/>
    </dgm:pt>
    <dgm:pt modelId="{BEBE2FB3-18F1-4FCA-BC11-02C56902CED9}" type="pres">
      <dgm:prSet presAssocID="{CA22E026-6F80-4A87-91CB-CD01776FDB33}" presName="sibTrans" presStyleLbl="sibTrans2D1" presStyleIdx="2" presStyleCnt="3"/>
      <dgm:spPr/>
    </dgm:pt>
    <dgm:pt modelId="{CEEDA7D0-80D6-494F-9891-2305356063C6}" type="pres">
      <dgm:prSet presAssocID="{CA22E026-6F80-4A87-91CB-CD01776FDB33}" presName="connectorText" presStyleLbl="sibTrans2D1" presStyleIdx="2" presStyleCnt="3"/>
      <dgm:spPr/>
    </dgm:pt>
    <dgm:pt modelId="{F686ED71-4DD5-4B9A-AC62-688AC4108D84}" type="pres">
      <dgm:prSet presAssocID="{69631334-30FE-4EA2-945B-8FA145429D53}" presName="node" presStyleLbl="node1" presStyleIdx="3" presStyleCnt="4">
        <dgm:presLayoutVars>
          <dgm:bulletEnabled val="1"/>
        </dgm:presLayoutVars>
      </dgm:prSet>
      <dgm:spPr/>
    </dgm:pt>
  </dgm:ptLst>
  <dgm:cxnLst>
    <dgm:cxn modelId="{CAFDD806-9B62-4661-910E-E0B32F67F9EB}" srcId="{7D9A8766-7533-44EF-ABEC-1664E76567EA}" destId="{95A2B855-0D7C-4601-A252-6931A955DFF1}" srcOrd="1" destOrd="0" parTransId="{B1FC5B86-AFE5-4C24-890F-0BD215F87775}" sibTransId="{361B99B1-B958-44A6-9EED-7857083A3733}"/>
    <dgm:cxn modelId="{89C6371F-9979-4256-BA87-88002F357D8D}" type="presOf" srcId="{69631334-30FE-4EA2-945B-8FA145429D53}" destId="{F686ED71-4DD5-4B9A-AC62-688AC4108D84}" srcOrd="0" destOrd="0" presId="urn:microsoft.com/office/officeart/2005/8/layout/process1"/>
    <dgm:cxn modelId="{6055B53F-163B-44CD-BEA8-13AEC32CB249}" type="presOf" srcId="{CA22E026-6F80-4A87-91CB-CD01776FDB33}" destId="{CEEDA7D0-80D6-494F-9891-2305356063C6}" srcOrd="1" destOrd="0" presId="urn:microsoft.com/office/officeart/2005/8/layout/process1"/>
    <dgm:cxn modelId="{DA1F1E5F-45EA-4D80-942E-90CF3B8B0582}" type="presOf" srcId="{CCE87514-3413-4FC4-8713-59C72794F419}" destId="{D94F45C6-AF18-4D76-A05A-F4000E3F767A}" srcOrd="1" destOrd="0" presId="urn:microsoft.com/office/officeart/2005/8/layout/process1"/>
    <dgm:cxn modelId="{53586165-9700-48AA-8E95-757D81A95AE6}" srcId="{7D9A8766-7533-44EF-ABEC-1664E76567EA}" destId="{7B55859D-D139-4DCD-9B11-C98052494940}" srcOrd="0" destOrd="0" parTransId="{D7804526-5D24-4B0C-890B-C08E26AC28C0}" sibTransId="{CCE87514-3413-4FC4-8713-59C72794F419}"/>
    <dgm:cxn modelId="{46DA7480-BC3B-46DF-967B-3BC3E0DE9532}" type="presOf" srcId="{361B99B1-B958-44A6-9EED-7857083A3733}" destId="{4EFA368D-878D-4026-8E9A-A4F4631BE60A}" srcOrd="0" destOrd="0" presId="urn:microsoft.com/office/officeart/2005/8/layout/process1"/>
    <dgm:cxn modelId="{1421E181-61EC-467B-ACAC-7C3D4DD7F16F}" srcId="{7D9A8766-7533-44EF-ABEC-1664E76567EA}" destId="{69631334-30FE-4EA2-945B-8FA145429D53}" srcOrd="3" destOrd="0" parTransId="{A0FEE740-0F55-4117-BCF9-02026E8D82CF}" sibTransId="{D1A642A9-A187-467A-9971-404B13C9D168}"/>
    <dgm:cxn modelId="{0FFDD9B6-74FB-49A0-9FFC-B772DE8A7218}" type="presOf" srcId="{CCE87514-3413-4FC4-8713-59C72794F419}" destId="{8AF46BBD-1444-42F9-ABB1-E0B09EDF69EA}" srcOrd="0" destOrd="0" presId="urn:microsoft.com/office/officeart/2005/8/layout/process1"/>
    <dgm:cxn modelId="{441422C0-0866-4B0D-98F1-DE3E5D349E20}" type="presOf" srcId="{95A2B855-0D7C-4601-A252-6931A955DFF1}" destId="{1BC4F4A4-B586-4565-A1F2-000F70B4B233}" srcOrd="0" destOrd="0" presId="urn:microsoft.com/office/officeart/2005/8/layout/process1"/>
    <dgm:cxn modelId="{292B99C1-9F99-4FE2-A9CE-2BC59C616EB3}" srcId="{7D9A8766-7533-44EF-ABEC-1664E76567EA}" destId="{26DFE062-E297-4172-B01D-3D9795C6FD79}" srcOrd="2" destOrd="0" parTransId="{0607F0F6-31F3-4408-8A95-3CC3F097781F}" sibTransId="{CA22E026-6F80-4A87-91CB-CD01776FDB33}"/>
    <dgm:cxn modelId="{31EA39C9-0083-4B90-9ED6-381E3327CCA8}" type="presOf" srcId="{7B55859D-D139-4DCD-9B11-C98052494940}" destId="{23ABFBEF-1762-4663-BAAE-0B4E629426B4}" srcOrd="0" destOrd="0" presId="urn:microsoft.com/office/officeart/2005/8/layout/process1"/>
    <dgm:cxn modelId="{040A5AD5-430E-421E-8B66-9E71B3B54F66}" type="presOf" srcId="{361B99B1-B958-44A6-9EED-7857083A3733}" destId="{143AF721-9A77-4153-9D08-F7B1753AD3E7}" srcOrd="1" destOrd="0" presId="urn:microsoft.com/office/officeart/2005/8/layout/process1"/>
    <dgm:cxn modelId="{232BACDA-63B6-4CE1-9246-F35B72D4B44A}" type="presOf" srcId="{7D9A8766-7533-44EF-ABEC-1664E76567EA}" destId="{A5C25225-785B-4845-B76D-B7A21243C4AD}" srcOrd="0" destOrd="0" presId="urn:microsoft.com/office/officeart/2005/8/layout/process1"/>
    <dgm:cxn modelId="{448B8CEE-4E35-4270-8F8E-090DED7E3C68}" type="presOf" srcId="{CA22E026-6F80-4A87-91CB-CD01776FDB33}" destId="{BEBE2FB3-18F1-4FCA-BC11-02C56902CED9}" srcOrd="0" destOrd="0" presId="urn:microsoft.com/office/officeart/2005/8/layout/process1"/>
    <dgm:cxn modelId="{4F65D4EF-76C6-497D-97EC-8CC76846C742}" type="presOf" srcId="{26DFE062-E297-4172-B01D-3D9795C6FD79}" destId="{60ABF09C-7D9C-42B8-87F9-11E79F1BE879}" srcOrd="0" destOrd="0" presId="urn:microsoft.com/office/officeart/2005/8/layout/process1"/>
    <dgm:cxn modelId="{2DC12AA3-94F0-497C-9702-C2BF7217B9B8}" type="presParOf" srcId="{A5C25225-785B-4845-B76D-B7A21243C4AD}" destId="{23ABFBEF-1762-4663-BAAE-0B4E629426B4}" srcOrd="0" destOrd="0" presId="urn:microsoft.com/office/officeart/2005/8/layout/process1"/>
    <dgm:cxn modelId="{1B4F4831-7EB1-48A7-A5A8-4C23E89EB41A}" type="presParOf" srcId="{A5C25225-785B-4845-B76D-B7A21243C4AD}" destId="{8AF46BBD-1444-42F9-ABB1-E0B09EDF69EA}" srcOrd="1" destOrd="0" presId="urn:microsoft.com/office/officeart/2005/8/layout/process1"/>
    <dgm:cxn modelId="{4ECD5555-4FC0-4856-B08F-301E27A60346}" type="presParOf" srcId="{8AF46BBD-1444-42F9-ABB1-E0B09EDF69EA}" destId="{D94F45C6-AF18-4D76-A05A-F4000E3F767A}" srcOrd="0" destOrd="0" presId="urn:microsoft.com/office/officeart/2005/8/layout/process1"/>
    <dgm:cxn modelId="{AE5C6F3E-A5AE-4793-AE72-E19A7390F408}" type="presParOf" srcId="{A5C25225-785B-4845-B76D-B7A21243C4AD}" destId="{1BC4F4A4-B586-4565-A1F2-000F70B4B233}" srcOrd="2" destOrd="0" presId="urn:microsoft.com/office/officeart/2005/8/layout/process1"/>
    <dgm:cxn modelId="{B0B58380-92BA-4A44-A37F-90DB9E3A045F}" type="presParOf" srcId="{A5C25225-785B-4845-B76D-B7A21243C4AD}" destId="{4EFA368D-878D-4026-8E9A-A4F4631BE60A}" srcOrd="3" destOrd="0" presId="urn:microsoft.com/office/officeart/2005/8/layout/process1"/>
    <dgm:cxn modelId="{846155CC-EEF2-49A2-91F5-B039B7DCB854}" type="presParOf" srcId="{4EFA368D-878D-4026-8E9A-A4F4631BE60A}" destId="{143AF721-9A77-4153-9D08-F7B1753AD3E7}" srcOrd="0" destOrd="0" presId="urn:microsoft.com/office/officeart/2005/8/layout/process1"/>
    <dgm:cxn modelId="{7BA6A0DD-4CA5-42A6-9714-19BA0E0DD200}" type="presParOf" srcId="{A5C25225-785B-4845-B76D-B7A21243C4AD}" destId="{60ABF09C-7D9C-42B8-87F9-11E79F1BE879}" srcOrd="4" destOrd="0" presId="urn:microsoft.com/office/officeart/2005/8/layout/process1"/>
    <dgm:cxn modelId="{1BAC71B8-A575-48FF-BC4B-91DECCA09C79}" type="presParOf" srcId="{A5C25225-785B-4845-B76D-B7A21243C4AD}" destId="{BEBE2FB3-18F1-4FCA-BC11-02C56902CED9}" srcOrd="5" destOrd="0" presId="urn:microsoft.com/office/officeart/2005/8/layout/process1"/>
    <dgm:cxn modelId="{98292D6E-ED8D-4A86-8E1C-E3A3FCB95F42}" type="presParOf" srcId="{BEBE2FB3-18F1-4FCA-BC11-02C56902CED9}" destId="{CEEDA7D0-80D6-494F-9891-2305356063C6}" srcOrd="0" destOrd="0" presId="urn:microsoft.com/office/officeart/2005/8/layout/process1"/>
    <dgm:cxn modelId="{64DF6692-0A69-4FC8-9FC5-3EFD2D4BF235}" type="presParOf" srcId="{A5C25225-785B-4845-B76D-B7A21243C4AD}" destId="{F686ED71-4DD5-4B9A-AC62-688AC4108D84}" srcOrd="6" destOrd="0" presId="urn:microsoft.com/office/officeart/2005/8/layout/process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7D9A8766-7533-44EF-ABEC-1664E76567EA}" type="doc">
      <dgm:prSet loTypeId="urn:microsoft.com/office/officeart/2005/8/layout/process5" loCatId="process" qsTypeId="urn:microsoft.com/office/officeart/2005/8/quickstyle/simple1" qsCatId="simple" csTypeId="urn:microsoft.com/office/officeart/2005/8/colors/colorful4" csCatId="colorful" phldr="1"/>
      <dgm:spPr/>
      <dgm:t>
        <a:bodyPr/>
        <a:lstStyle/>
        <a:p>
          <a:endParaRPr lang="en-US"/>
        </a:p>
      </dgm:t>
    </dgm:pt>
    <dgm:pt modelId="{95A2B855-0D7C-4601-A252-6931A955DFF1}">
      <dgm:prSet custT="1"/>
      <dgm:spPr/>
      <dgm:t>
        <a:bodyPr/>
        <a:lstStyle/>
        <a:p>
          <a:r>
            <a:rPr lang="en-US" sz="1800" dirty="0"/>
            <a:t>PHP </a:t>
          </a:r>
          <a:r>
            <a:rPr lang="zh-CN" altLang="en-US" sz="1800" dirty="0"/>
            <a:t>接受</a:t>
          </a:r>
          <a:endParaRPr lang="en-US" altLang="zh-CN" sz="1800" dirty="0"/>
        </a:p>
        <a:p>
          <a:r>
            <a:rPr lang="zh-CN" altLang="en-US" sz="1800" dirty="0"/>
            <a:t>解析</a:t>
          </a:r>
          <a:r>
            <a:rPr lang="en-US" altLang="zh-CN" sz="1800" dirty="0"/>
            <a:t>Json </a:t>
          </a:r>
          <a:r>
            <a:rPr lang="zh-CN" altLang="en-US" sz="1800" dirty="0"/>
            <a:t>數據</a:t>
          </a:r>
          <a:endParaRPr lang="en-US" sz="1800" dirty="0"/>
        </a:p>
      </dgm:t>
    </dgm:pt>
    <dgm:pt modelId="{B1FC5B86-AFE5-4C24-890F-0BD215F87775}" type="parTrans" cxnId="{CAFDD806-9B62-4661-910E-E0B32F67F9EB}">
      <dgm:prSet/>
      <dgm:spPr/>
      <dgm:t>
        <a:bodyPr/>
        <a:lstStyle/>
        <a:p>
          <a:endParaRPr lang="en-US" sz="1800"/>
        </a:p>
      </dgm:t>
    </dgm:pt>
    <dgm:pt modelId="{361B99B1-B958-44A6-9EED-7857083A3733}" type="sibTrans" cxnId="{CAFDD806-9B62-4661-910E-E0B32F67F9EB}">
      <dgm:prSet custT="1"/>
      <dgm:spPr/>
      <dgm:t>
        <a:bodyPr/>
        <a:lstStyle/>
        <a:p>
          <a:endParaRPr lang="en-US" sz="1800"/>
        </a:p>
      </dgm:t>
    </dgm:pt>
    <dgm:pt modelId="{AF857C3C-1608-4DB6-9F92-A223146609E0}">
      <dgm:prSet custT="1"/>
      <dgm:spPr/>
      <dgm:t>
        <a:bodyPr/>
        <a:lstStyle/>
        <a:p>
          <a:r>
            <a:rPr lang="en-US" altLang="zh-CN" sz="1800" b="0" i="0" dirty="0"/>
            <a:t>Line Webhook</a:t>
          </a:r>
        </a:p>
        <a:p>
          <a:r>
            <a:rPr lang="zh-CN" altLang="en-US" sz="1800" b="0" i="0" dirty="0"/>
            <a:t>文字</a:t>
          </a:r>
          <a:r>
            <a:rPr lang="en-US" altLang="zh-CN" sz="1800" b="0" i="0" dirty="0"/>
            <a:t>&amp;</a:t>
          </a:r>
          <a:r>
            <a:rPr lang="zh-CN" altLang="en-US" sz="1800" b="0" i="0" dirty="0"/>
            <a:t>錄音 </a:t>
          </a:r>
          <a:endParaRPr lang="en-US" altLang="zh-CN" sz="1800" b="0" i="0" dirty="0"/>
        </a:p>
      </dgm:t>
    </dgm:pt>
    <dgm:pt modelId="{1F482B5D-2080-48D5-8109-2B668449B42C}" type="parTrans" cxnId="{119B0AA7-B183-4698-BEA4-F2DC283649F1}">
      <dgm:prSet/>
      <dgm:spPr/>
      <dgm:t>
        <a:bodyPr/>
        <a:lstStyle/>
        <a:p>
          <a:endParaRPr lang="zh-TW" altLang="en-US" sz="1800"/>
        </a:p>
      </dgm:t>
    </dgm:pt>
    <dgm:pt modelId="{48736E89-871D-4560-9186-620625954E56}" type="sibTrans" cxnId="{119B0AA7-B183-4698-BEA4-F2DC283649F1}">
      <dgm:prSet custT="1"/>
      <dgm:spPr/>
      <dgm:t>
        <a:bodyPr/>
        <a:lstStyle/>
        <a:p>
          <a:endParaRPr lang="zh-TW" altLang="en-US" sz="1800"/>
        </a:p>
      </dgm:t>
    </dgm:pt>
    <dgm:pt modelId="{271604FF-3F9D-4E1D-A9D8-0151E3A20190}" type="pres">
      <dgm:prSet presAssocID="{7D9A8766-7533-44EF-ABEC-1664E76567EA}" presName="diagram" presStyleCnt="0">
        <dgm:presLayoutVars>
          <dgm:dir/>
          <dgm:resizeHandles val="exact"/>
        </dgm:presLayoutVars>
      </dgm:prSet>
      <dgm:spPr/>
    </dgm:pt>
    <dgm:pt modelId="{B6A8A71A-D13C-4B1C-8DBC-3248FAADF585}" type="pres">
      <dgm:prSet presAssocID="{AF857C3C-1608-4DB6-9F92-A223146609E0}" presName="node" presStyleLbl="node1" presStyleIdx="0" presStyleCnt="2">
        <dgm:presLayoutVars>
          <dgm:bulletEnabled val="1"/>
        </dgm:presLayoutVars>
      </dgm:prSet>
      <dgm:spPr/>
    </dgm:pt>
    <dgm:pt modelId="{980CE2C4-7FA2-4000-B635-0B6BE55ED781}" type="pres">
      <dgm:prSet presAssocID="{48736E89-871D-4560-9186-620625954E56}" presName="sibTrans" presStyleLbl="sibTrans2D1" presStyleIdx="0" presStyleCnt="1"/>
      <dgm:spPr/>
    </dgm:pt>
    <dgm:pt modelId="{D28B2CE5-F4B4-4580-BD0F-A6FAC609EEBD}" type="pres">
      <dgm:prSet presAssocID="{48736E89-871D-4560-9186-620625954E56}" presName="connectorText" presStyleLbl="sibTrans2D1" presStyleIdx="0" presStyleCnt="1"/>
      <dgm:spPr/>
    </dgm:pt>
    <dgm:pt modelId="{0B20E153-CD1F-4F34-A760-79808B9A4A4E}" type="pres">
      <dgm:prSet presAssocID="{95A2B855-0D7C-4601-A252-6931A955DFF1}" presName="node" presStyleLbl="node1" presStyleIdx="1" presStyleCnt="2">
        <dgm:presLayoutVars>
          <dgm:bulletEnabled val="1"/>
        </dgm:presLayoutVars>
      </dgm:prSet>
      <dgm:spPr/>
    </dgm:pt>
  </dgm:ptLst>
  <dgm:cxnLst>
    <dgm:cxn modelId="{CAFDD806-9B62-4661-910E-E0B32F67F9EB}" srcId="{7D9A8766-7533-44EF-ABEC-1664E76567EA}" destId="{95A2B855-0D7C-4601-A252-6931A955DFF1}" srcOrd="1" destOrd="0" parTransId="{B1FC5B86-AFE5-4C24-890F-0BD215F87775}" sibTransId="{361B99B1-B958-44A6-9EED-7857083A3733}"/>
    <dgm:cxn modelId="{49372825-5B6D-4FB0-BE97-E7A96D21CC69}" type="presOf" srcId="{48736E89-871D-4560-9186-620625954E56}" destId="{980CE2C4-7FA2-4000-B635-0B6BE55ED781}" srcOrd="0" destOrd="0" presId="urn:microsoft.com/office/officeart/2005/8/layout/process5"/>
    <dgm:cxn modelId="{49CC192C-90B4-4B54-ABC9-7A21F7E36F95}" type="presOf" srcId="{95A2B855-0D7C-4601-A252-6931A955DFF1}" destId="{0B20E153-CD1F-4F34-A760-79808B9A4A4E}" srcOrd="0" destOrd="0" presId="urn:microsoft.com/office/officeart/2005/8/layout/process5"/>
    <dgm:cxn modelId="{686D8D43-48BC-43F3-99E2-8821BB12ED90}" type="presOf" srcId="{48736E89-871D-4560-9186-620625954E56}" destId="{D28B2CE5-F4B4-4580-BD0F-A6FAC609EEBD}" srcOrd="1" destOrd="0" presId="urn:microsoft.com/office/officeart/2005/8/layout/process5"/>
    <dgm:cxn modelId="{B3EC0F4E-70F5-480E-B820-737CD23051C4}" type="presOf" srcId="{AF857C3C-1608-4DB6-9F92-A223146609E0}" destId="{B6A8A71A-D13C-4B1C-8DBC-3248FAADF585}" srcOrd="0" destOrd="0" presId="urn:microsoft.com/office/officeart/2005/8/layout/process5"/>
    <dgm:cxn modelId="{119B0AA7-B183-4698-BEA4-F2DC283649F1}" srcId="{7D9A8766-7533-44EF-ABEC-1664E76567EA}" destId="{AF857C3C-1608-4DB6-9F92-A223146609E0}" srcOrd="0" destOrd="0" parTransId="{1F482B5D-2080-48D5-8109-2B668449B42C}" sibTransId="{48736E89-871D-4560-9186-620625954E56}"/>
    <dgm:cxn modelId="{0CA88DC9-B14B-4F3D-9E21-69FB9EA0843C}" type="presOf" srcId="{7D9A8766-7533-44EF-ABEC-1664E76567EA}" destId="{271604FF-3F9D-4E1D-A9D8-0151E3A20190}" srcOrd="0" destOrd="0" presId="urn:microsoft.com/office/officeart/2005/8/layout/process5"/>
    <dgm:cxn modelId="{A0149754-5931-4953-A529-A7C0E72D65B2}" type="presParOf" srcId="{271604FF-3F9D-4E1D-A9D8-0151E3A20190}" destId="{B6A8A71A-D13C-4B1C-8DBC-3248FAADF585}" srcOrd="0" destOrd="0" presId="urn:microsoft.com/office/officeart/2005/8/layout/process5"/>
    <dgm:cxn modelId="{C7B00F54-82F9-482B-87BC-1408B633C08A}" type="presParOf" srcId="{271604FF-3F9D-4E1D-A9D8-0151E3A20190}" destId="{980CE2C4-7FA2-4000-B635-0B6BE55ED781}" srcOrd="1" destOrd="0" presId="urn:microsoft.com/office/officeart/2005/8/layout/process5"/>
    <dgm:cxn modelId="{60290868-2116-44D6-8C7B-788AA3870D68}" type="presParOf" srcId="{980CE2C4-7FA2-4000-B635-0B6BE55ED781}" destId="{D28B2CE5-F4B4-4580-BD0F-A6FAC609EEBD}" srcOrd="0" destOrd="0" presId="urn:microsoft.com/office/officeart/2005/8/layout/process5"/>
    <dgm:cxn modelId="{C1B37B88-7929-4AD6-8054-E24D3DB2F240}" type="presParOf" srcId="{271604FF-3F9D-4E1D-A9D8-0151E3A20190}" destId="{0B20E153-CD1F-4F34-A760-79808B9A4A4E}" srcOrd="2" destOrd="0" presId="urn:microsoft.com/office/officeart/2005/8/layout/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11637AAA-7F32-4524-8D61-2750D8D1D5CB}" type="doc">
      <dgm:prSet loTypeId="urn:microsoft.com/office/officeart/2008/layout/LinedList" loCatId="list" qsTypeId="urn:microsoft.com/office/officeart/2005/8/quickstyle/simple1" qsCatId="simple" csTypeId="urn:microsoft.com/office/officeart/2005/8/colors/colorful5" csCatId="colorful" phldr="1"/>
      <dgm:spPr/>
      <dgm:t>
        <a:bodyPr/>
        <a:lstStyle/>
        <a:p>
          <a:endParaRPr lang="en-US"/>
        </a:p>
      </dgm:t>
    </dgm:pt>
    <dgm:pt modelId="{B60E6310-D0F3-4BE2-BF16-24FF18E0114B}">
      <dgm:prSet/>
      <dgm:spPr/>
      <dgm:t>
        <a:bodyPr/>
        <a:lstStyle/>
        <a:p>
          <a:r>
            <a:rPr lang="zh-CN" dirty="0">
              <a:latin typeface="標楷體" panose="03000509000000000000" pitchFamily="65" charset="-120"/>
              <a:ea typeface="標楷體" panose="03000509000000000000" pitchFamily="65" charset="-120"/>
            </a:rPr>
            <a:t>花費及成本支出</a:t>
          </a:r>
          <a:endParaRPr lang="en-US" dirty="0">
            <a:latin typeface="標楷體" panose="03000509000000000000" pitchFamily="65" charset="-120"/>
            <a:ea typeface="標楷體" panose="03000509000000000000" pitchFamily="65" charset="-120"/>
          </a:endParaRPr>
        </a:p>
      </dgm:t>
    </dgm:pt>
    <dgm:pt modelId="{157BA0D0-9C8B-4DE9-AB98-9712A45180C6}" type="parTrans" cxnId="{1AC32CFF-76D7-4367-972C-148404674F61}">
      <dgm:prSet/>
      <dgm:spPr/>
      <dgm:t>
        <a:bodyPr/>
        <a:lstStyle/>
        <a:p>
          <a:endParaRPr lang="en-US"/>
        </a:p>
      </dgm:t>
    </dgm:pt>
    <dgm:pt modelId="{67BC5922-5D4D-4BDD-A11C-0F69D09D3755}" type="sibTrans" cxnId="{1AC32CFF-76D7-4367-972C-148404674F61}">
      <dgm:prSet/>
      <dgm:spPr/>
      <dgm:t>
        <a:bodyPr/>
        <a:lstStyle/>
        <a:p>
          <a:endParaRPr lang="en-US"/>
        </a:p>
      </dgm:t>
    </dgm:pt>
    <dgm:pt modelId="{16DB637E-8C02-4E45-968D-6148121504E4}">
      <dgm:prSet/>
      <dgm:spPr/>
      <dgm:t>
        <a:bodyPr/>
        <a:lstStyle/>
        <a:p>
          <a:r>
            <a:rPr lang="zh-TW" dirty="0">
              <a:latin typeface="標楷體" panose="03000509000000000000" pitchFamily="65" charset="-120"/>
              <a:ea typeface="標楷體" panose="03000509000000000000" pitchFamily="65" charset="-120"/>
            </a:rPr>
            <a:t>問題討論與解決</a:t>
          </a:r>
          <a:endParaRPr lang="en-US" dirty="0">
            <a:latin typeface="標楷體" panose="03000509000000000000" pitchFamily="65" charset="-120"/>
            <a:ea typeface="標楷體" panose="03000509000000000000" pitchFamily="65" charset="-120"/>
          </a:endParaRPr>
        </a:p>
      </dgm:t>
    </dgm:pt>
    <dgm:pt modelId="{77B21CF1-5638-4D16-8D45-9AA2DF11913E}" type="parTrans" cxnId="{3A894BC6-C05B-4406-946D-81F9EFFA34F1}">
      <dgm:prSet/>
      <dgm:spPr/>
      <dgm:t>
        <a:bodyPr/>
        <a:lstStyle/>
        <a:p>
          <a:endParaRPr lang="en-US"/>
        </a:p>
      </dgm:t>
    </dgm:pt>
    <dgm:pt modelId="{BBCD8B29-67A2-45F8-8A96-725298F2674C}" type="sibTrans" cxnId="{3A894BC6-C05B-4406-946D-81F9EFFA34F1}">
      <dgm:prSet/>
      <dgm:spPr/>
      <dgm:t>
        <a:bodyPr/>
        <a:lstStyle/>
        <a:p>
          <a:endParaRPr lang="en-US"/>
        </a:p>
      </dgm:t>
    </dgm:pt>
    <dgm:pt modelId="{80A4319F-27B3-438B-B8CF-F93A9D881727}">
      <dgm:prSet/>
      <dgm:spPr/>
      <dgm:t>
        <a:bodyPr/>
        <a:lstStyle/>
        <a:p>
          <a:r>
            <a:rPr lang="zh-CN" dirty="0">
              <a:latin typeface="標楷體" panose="03000509000000000000" pitchFamily="65" charset="-120"/>
              <a:ea typeface="標楷體" panose="03000509000000000000" pitchFamily="65" charset="-120"/>
            </a:rPr>
            <a:t>項目供應商或服務商</a:t>
          </a:r>
          <a:endParaRPr lang="en-US" dirty="0">
            <a:latin typeface="標楷體" panose="03000509000000000000" pitchFamily="65" charset="-120"/>
            <a:ea typeface="標楷體" panose="03000509000000000000" pitchFamily="65" charset="-120"/>
          </a:endParaRPr>
        </a:p>
      </dgm:t>
    </dgm:pt>
    <dgm:pt modelId="{EF538DE8-83D2-4716-9175-BD2B1B60D7E8}" type="parTrans" cxnId="{95889707-42AB-4BDA-9F8D-496B3556727A}">
      <dgm:prSet/>
      <dgm:spPr/>
      <dgm:t>
        <a:bodyPr/>
        <a:lstStyle/>
        <a:p>
          <a:endParaRPr lang="en-US"/>
        </a:p>
      </dgm:t>
    </dgm:pt>
    <dgm:pt modelId="{0EFBEFB5-C938-424A-9089-CC48032076BC}" type="sibTrans" cxnId="{95889707-42AB-4BDA-9F8D-496B3556727A}">
      <dgm:prSet/>
      <dgm:spPr/>
      <dgm:t>
        <a:bodyPr/>
        <a:lstStyle/>
        <a:p>
          <a:endParaRPr lang="en-US"/>
        </a:p>
      </dgm:t>
    </dgm:pt>
    <dgm:pt modelId="{E9AEE60B-F892-4CFB-A991-EBA3C9F8820D}">
      <dgm:prSet/>
      <dgm:spPr/>
      <dgm:t>
        <a:bodyPr/>
        <a:lstStyle/>
        <a:p>
          <a:r>
            <a:rPr lang="zh-TW" dirty="0">
              <a:latin typeface="標楷體" panose="03000509000000000000" pitchFamily="65" charset="-120"/>
              <a:ea typeface="標楷體" panose="03000509000000000000" pitchFamily="65" charset="-120"/>
            </a:rPr>
            <a:t>完整組織結構圖</a:t>
          </a:r>
          <a:endParaRPr lang="en-US" dirty="0">
            <a:latin typeface="標楷體" panose="03000509000000000000" pitchFamily="65" charset="-120"/>
            <a:ea typeface="標楷體" panose="03000509000000000000" pitchFamily="65" charset="-120"/>
          </a:endParaRPr>
        </a:p>
      </dgm:t>
    </dgm:pt>
    <dgm:pt modelId="{EBEC40A4-83EC-4D92-A439-A76BF170A60D}" type="parTrans" cxnId="{762D5FEE-A857-40B2-BF2C-1D405EA60914}">
      <dgm:prSet/>
      <dgm:spPr/>
      <dgm:t>
        <a:bodyPr/>
        <a:lstStyle/>
        <a:p>
          <a:endParaRPr lang="en-US"/>
        </a:p>
      </dgm:t>
    </dgm:pt>
    <dgm:pt modelId="{B2F92FB7-63BF-4C02-B638-D6F38FA43438}" type="sibTrans" cxnId="{762D5FEE-A857-40B2-BF2C-1D405EA60914}">
      <dgm:prSet/>
      <dgm:spPr/>
      <dgm:t>
        <a:bodyPr/>
        <a:lstStyle/>
        <a:p>
          <a:endParaRPr lang="en-US"/>
        </a:p>
      </dgm:t>
    </dgm:pt>
    <dgm:pt modelId="{07DDE79F-5776-4A72-82A5-754DFC6923D3}">
      <dgm:prSet/>
      <dgm:spPr/>
      <dgm:t>
        <a:bodyPr/>
        <a:lstStyle/>
        <a:p>
          <a:r>
            <a:rPr lang="zh-TW" dirty="0">
              <a:latin typeface="標楷體" panose="03000509000000000000" pitchFamily="65" charset="-120"/>
              <a:ea typeface="標楷體" panose="03000509000000000000" pitchFamily="65" charset="-120"/>
            </a:rPr>
            <a:t>結論</a:t>
          </a:r>
          <a:endParaRPr lang="en-US" dirty="0">
            <a:latin typeface="標楷體" panose="03000509000000000000" pitchFamily="65" charset="-120"/>
            <a:ea typeface="標楷體" panose="03000509000000000000" pitchFamily="65" charset="-120"/>
          </a:endParaRPr>
        </a:p>
      </dgm:t>
    </dgm:pt>
    <dgm:pt modelId="{210E05AC-DA48-42CF-8E87-950F5C61AA38}" type="parTrans" cxnId="{F646BC30-615D-4C11-9AF9-9063B16B6CF6}">
      <dgm:prSet/>
      <dgm:spPr/>
      <dgm:t>
        <a:bodyPr/>
        <a:lstStyle/>
        <a:p>
          <a:endParaRPr lang="zh-TW" altLang="en-US"/>
        </a:p>
      </dgm:t>
    </dgm:pt>
    <dgm:pt modelId="{D3435D41-EDD3-4F05-ADA9-D0ABD14853CA}" type="sibTrans" cxnId="{F646BC30-615D-4C11-9AF9-9063B16B6CF6}">
      <dgm:prSet/>
      <dgm:spPr/>
      <dgm:t>
        <a:bodyPr/>
        <a:lstStyle/>
        <a:p>
          <a:endParaRPr lang="zh-TW" altLang="en-US"/>
        </a:p>
      </dgm:t>
    </dgm:pt>
    <dgm:pt modelId="{63E11358-749D-40ED-B9B6-0FE39B7AD794}">
      <dgm:prSet/>
      <dgm:spPr/>
      <dgm:t>
        <a:bodyPr/>
        <a:lstStyle/>
        <a:p>
          <a:r>
            <a:rPr lang="zh-CN" altLang="en-US">
              <a:latin typeface="標楷體" panose="03000509000000000000" pitchFamily="65" charset="-120"/>
              <a:ea typeface="標楷體" panose="03000509000000000000" pitchFamily="65" charset="-120"/>
            </a:rPr>
            <a:t>各項佔比</a:t>
          </a:r>
          <a:endParaRPr lang="en-US" dirty="0">
            <a:latin typeface="標楷體" panose="03000509000000000000" pitchFamily="65" charset="-120"/>
            <a:ea typeface="標楷體" panose="03000509000000000000" pitchFamily="65" charset="-120"/>
          </a:endParaRPr>
        </a:p>
      </dgm:t>
    </dgm:pt>
    <dgm:pt modelId="{40DBC261-6DF7-4848-975D-46787574B34C}" type="parTrans" cxnId="{A630237E-AEF8-4672-A621-4AF19E213C12}">
      <dgm:prSet/>
      <dgm:spPr/>
    </dgm:pt>
    <dgm:pt modelId="{38383B65-584C-4F4D-AA20-D3E094BF87F7}" type="sibTrans" cxnId="{A630237E-AEF8-4672-A621-4AF19E213C12}">
      <dgm:prSet/>
      <dgm:spPr/>
    </dgm:pt>
    <dgm:pt modelId="{2830D4FA-F50D-46A1-A217-E7B18E957377}">
      <dgm:prSet/>
      <dgm:spPr/>
      <dgm:t>
        <a:bodyPr/>
        <a:lstStyle/>
        <a:p>
          <a:r>
            <a:rPr lang="zh-TW">
              <a:latin typeface="標楷體" panose="03000509000000000000" pitchFamily="65" charset="-120"/>
              <a:ea typeface="標楷體" panose="03000509000000000000" pitchFamily="65" charset="-120"/>
            </a:rPr>
            <a:t>個人</a:t>
          </a:r>
          <a:r>
            <a:rPr lang="zh-TW" dirty="0">
              <a:latin typeface="標楷體" panose="03000509000000000000" pitchFamily="65" charset="-120"/>
              <a:ea typeface="標楷體" panose="03000509000000000000" pitchFamily="65" charset="-120"/>
            </a:rPr>
            <a:t>啟發</a:t>
          </a:r>
          <a:endParaRPr lang="en-US" dirty="0">
            <a:latin typeface="標楷體" panose="03000509000000000000" pitchFamily="65" charset="-120"/>
            <a:ea typeface="標楷體" panose="03000509000000000000" pitchFamily="65" charset="-120"/>
          </a:endParaRPr>
        </a:p>
      </dgm:t>
    </dgm:pt>
    <dgm:pt modelId="{D9C7E06E-E2DB-4F12-B549-60A1A0579622}" type="parTrans" cxnId="{FAC77249-1F3D-4D51-A878-8298C59CEEBA}">
      <dgm:prSet/>
      <dgm:spPr/>
    </dgm:pt>
    <dgm:pt modelId="{C8685034-55EB-4EBB-B973-3A4CABFCD0B8}" type="sibTrans" cxnId="{FAC77249-1F3D-4D51-A878-8298C59CEEBA}">
      <dgm:prSet/>
      <dgm:spPr/>
    </dgm:pt>
    <dgm:pt modelId="{FADD753F-09ED-4C61-BFF7-BBB3B0CA06B0}" type="pres">
      <dgm:prSet presAssocID="{11637AAA-7F32-4524-8D61-2750D8D1D5CB}" presName="vert0" presStyleCnt="0">
        <dgm:presLayoutVars>
          <dgm:dir/>
          <dgm:animOne val="branch"/>
          <dgm:animLvl val="lvl"/>
        </dgm:presLayoutVars>
      </dgm:prSet>
      <dgm:spPr/>
    </dgm:pt>
    <dgm:pt modelId="{5F2F3B52-EC55-4F19-90DF-ADC51AB848A7}" type="pres">
      <dgm:prSet presAssocID="{B60E6310-D0F3-4BE2-BF16-24FF18E0114B}" presName="thickLine" presStyleLbl="alignNode1" presStyleIdx="0" presStyleCnt="7"/>
      <dgm:spPr/>
    </dgm:pt>
    <dgm:pt modelId="{0953EE09-FACB-4226-ABC8-53C0C2029F13}" type="pres">
      <dgm:prSet presAssocID="{B60E6310-D0F3-4BE2-BF16-24FF18E0114B}" presName="horz1" presStyleCnt="0"/>
      <dgm:spPr/>
    </dgm:pt>
    <dgm:pt modelId="{66ACB2F4-56AA-4DF6-9CC7-2075CF6878B4}" type="pres">
      <dgm:prSet presAssocID="{B60E6310-D0F3-4BE2-BF16-24FF18E0114B}" presName="tx1" presStyleLbl="revTx" presStyleIdx="0" presStyleCnt="7"/>
      <dgm:spPr/>
    </dgm:pt>
    <dgm:pt modelId="{A5A66035-16B3-4780-B3A4-C63506E2B253}" type="pres">
      <dgm:prSet presAssocID="{B60E6310-D0F3-4BE2-BF16-24FF18E0114B}" presName="vert1" presStyleCnt="0"/>
      <dgm:spPr/>
    </dgm:pt>
    <dgm:pt modelId="{B8D63995-C92E-492B-8B27-94E55F33608C}" type="pres">
      <dgm:prSet presAssocID="{16DB637E-8C02-4E45-968D-6148121504E4}" presName="thickLine" presStyleLbl="alignNode1" presStyleIdx="1" presStyleCnt="7"/>
      <dgm:spPr/>
    </dgm:pt>
    <dgm:pt modelId="{40147145-1518-471A-BFF9-8B778CD896C0}" type="pres">
      <dgm:prSet presAssocID="{16DB637E-8C02-4E45-968D-6148121504E4}" presName="horz1" presStyleCnt="0"/>
      <dgm:spPr/>
    </dgm:pt>
    <dgm:pt modelId="{40AC6CC2-326F-4C36-9D35-CF2E4ADABA80}" type="pres">
      <dgm:prSet presAssocID="{16DB637E-8C02-4E45-968D-6148121504E4}" presName="tx1" presStyleLbl="revTx" presStyleIdx="1" presStyleCnt="7"/>
      <dgm:spPr/>
    </dgm:pt>
    <dgm:pt modelId="{4F9FC133-6EB3-493E-B474-56448D8682F2}" type="pres">
      <dgm:prSet presAssocID="{16DB637E-8C02-4E45-968D-6148121504E4}" presName="vert1" presStyleCnt="0"/>
      <dgm:spPr/>
    </dgm:pt>
    <dgm:pt modelId="{FD949F85-C6EC-4821-B5DD-E9BA4DF2641E}" type="pres">
      <dgm:prSet presAssocID="{07DDE79F-5776-4A72-82A5-754DFC6923D3}" presName="thickLine" presStyleLbl="alignNode1" presStyleIdx="2" presStyleCnt="7"/>
      <dgm:spPr/>
    </dgm:pt>
    <dgm:pt modelId="{54844450-28DC-414C-B6BC-B1F420A33440}" type="pres">
      <dgm:prSet presAssocID="{07DDE79F-5776-4A72-82A5-754DFC6923D3}" presName="horz1" presStyleCnt="0"/>
      <dgm:spPr/>
    </dgm:pt>
    <dgm:pt modelId="{2AF3757C-0798-45E1-8C17-854FFD38A496}" type="pres">
      <dgm:prSet presAssocID="{07DDE79F-5776-4A72-82A5-754DFC6923D3}" presName="tx1" presStyleLbl="revTx" presStyleIdx="2" presStyleCnt="7"/>
      <dgm:spPr/>
    </dgm:pt>
    <dgm:pt modelId="{EF26C688-EB74-4E83-8E9C-12E350BBB049}" type="pres">
      <dgm:prSet presAssocID="{07DDE79F-5776-4A72-82A5-754DFC6923D3}" presName="vert1" presStyleCnt="0"/>
      <dgm:spPr/>
    </dgm:pt>
    <dgm:pt modelId="{A5E3C3C2-F798-40D3-AF8E-93BCA26564FE}" type="pres">
      <dgm:prSet presAssocID="{2830D4FA-F50D-46A1-A217-E7B18E957377}" presName="thickLine" presStyleLbl="alignNode1" presStyleIdx="3" presStyleCnt="7"/>
      <dgm:spPr/>
    </dgm:pt>
    <dgm:pt modelId="{2F23E632-C8F1-4009-9C4B-1C0DB1A80D36}" type="pres">
      <dgm:prSet presAssocID="{2830D4FA-F50D-46A1-A217-E7B18E957377}" presName="horz1" presStyleCnt="0"/>
      <dgm:spPr/>
    </dgm:pt>
    <dgm:pt modelId="{8D0B0DE8-22FB-455C-8954-DFCB2676D837}" type="pres">
      <dgm:prSet presAssocID="{2830D4FA-F50D-46A1-A217-E7B18E957377}" presName="tx1" presStyleLbl="revTx" presStyleIdx="3" presStyleCnt="7"/>
      <dgm:spPr/>
    </dgm:pt>
    <dgm:pt modelId="{51B26721-A1CF-46D8-BA62-D6C7C444AF0A}" type="pres">
      <dgm:prSet presAssocID="{2830D4FA-F50D-46A1-A217-E7B18E957377}" presName="vert1" presStyleCnt="0"/>
      <dgm:spPr/>
    </dgm:pt>
    <dgm:pt modelId="{575CF813-E015-4D4D-9181-A65E2F0B9D92}" type="pres">
      <dgm:prSet presAssocID="{63E11358-749D-40ED-B9B6-0FE39B7AD794}" presName="thickLine" presStyleLbl="alignNode1" presStyleIdx="4" presStyleCnt="7"/>
      <dgm:spPr/>
    </dgm:pt>
    <dgm:pt modelId="{D6B6B7EF-E4B6-497E-80AB-21C6D7908301}" type="pres">
      <dgm:prSet presAssocID="{63E11358-749D-40ED-B9B6-0FE39B7AD794}" presName="horz1" presStyleCnt="0"/>
      <dgm:spPr/>
    </dgm:pt>
    <dgm:pt modelId="{984D3286-40A2-4F71-B05C-DDAE97F7F870}" type="pres">
      <dgm:prSet presAssocID="{63E11358-749D-40ED-B9B6-0FE39B7AD794}" presName="tx1" presStyleLbl="revTx" presStyleIdx="4" presStyleCnt="7"/>
      <dgm:spPr/>
    </dgm:pt>
    <dgm:pt modelId="{8267B1EB-D493-417A-961C-CC04B5B21FB8}" type="pres">
      <dgm:prSet presAssocID="{63E11358-749D-40ED-B9B6-0FE39B7AD794}" presName="vert1" presStyleCnt="0"/>
      <dgm:spPr/>
    </dgm:pt>
    <dgm:pt modelId="{A8D62220-6A86-47C1-A200-6D66F79D9544}" type="pres">
      <dgm:prSet presAssocID="{80A4319F-27B3-438B-B8CF-F93A9D881727}" presName="thickLine" presStyleLbl="alignNode1" presStyleIdx="5" presStyleCnt="7"/>
      <dgm:spPr/>
    </dgm:pt>
    <dgm:pt modelId="{00278701-93C8-4093-BB17-3957AA3C1CBE}" type="pres">
      <dgm:prSet presAssocID="{80A4319F-27B3-438B-B8CF-F93A9D881727}" presName="horz1" presStyleCnt="0"/>
      <dgm:spPr/>
    </dgm:pt>
    <dgm:pt modelId="{6A54495D-8C4C-46B0-83C7-B9B82F4C8CFC}" type="pres">
      <dgm:prSet presAssocID="{80A4319F-27B3-438B-B8CF-F93A9D881727}" presName="tx1" presStyleLbl="revTx" presStyleIdx="5" presStyleCnt="7"/>
      <dgm:spPr/>
    </dgm:pt>
    <dgm:pt modelId="{23EB112A-11DC-4A06-97B7-E0B1AE7D91CD}" type="pres">
      <dgm:prSet presAssocID="{80A4319F-27B3-438B-B8CF-F93A9D881727}" presName="vert1" presStyleCnt="0"/>
      <dgm:spPr/>
    </dgm:pt>
    <dgm:pt modelId="{8F2B4884-8103-4FAB-8B85-ED09973CFEC5}" type="pres">
      <dgm:prSet presAssocID="{E9AEE60B-F892-4CFB-A991-EBA3C9F8820D}" presName="thickLine" presStyleLbl="alignNode1" presStyleIdx="6" presStyleCnt="7"/>
      <dgm:spPr/>
    </dgm:pt>
    <dgm:pt modelId="{D064D16E-1DEF-4825-8C80-580552E77FE3}" type="pres">
      <dgm:prSet presAssocID="{E9AEE60B-F892-4CFB-A991-EBA3C9F8820D}" presName="horz1" presStyleCnt="0"/>
      <dgm:spPr/>
    </dgm:pt>
    <dgm:pt modelId="{9EBF86B4-427B-4A88-9E5A-612C13FF98E2}" type="pres">
      <dgm:prSet presAssocID="{E9AEE60B-F892-4CFB-A991-EBA3C9F8820D}" presName="tx1" presStyleLbl="revTx" presStyleIdx="6" presStyleCnt="7"/>
      <dgm:spPr/>
    </dgm:pt>
    <dgm:pt modelId="{0E8C3C1F-B920-48C5-9B7B-87CF1B6AF376}" type="pres">
      <dgm:prSet presAssocID="{E9AEE60B-F892-4CFB-A991-EBA3C9F8820D}" presName="vert1" presStyleCnt="0"/>
      <dgm:spPr/>
    </dgm:pt>
  </dgm:ptLst>
  <dgm:cxnLst>
    <dgm:cxn modelId="{95889707-42AB-4BDA-9F8D-496B3556727A}" srcId="{11637AAA-7F32-4524-8D61-2750D8D1D5CB}" destId="{80A4319F-27B3-438B-B8CF-F93A9D881727}" srcOrd="5" destOrd="0" parTransId="{EF538DE8-83D2-4716-9175-BD2B1B60D7E8}" sibTransId="{0EFBEFB5-C938-424A-9089-CC48032076BC}"/>
    <dgm:cxn modelId="{85D67D25-93E7-4622-9152-DA99D674F683}" type="presOf" srcId="{16DB637E-8C02-4E45-968D-6148121504E4}" destId="{40AC6CC2-326F-4C36-9D35-CF2E4ADABA80}" srcOrd="0" destOrd="0" presId="urn:microsoft.com/office/officeart/2008/layout/LinedList"/>
    <dgm:cxn modelId="{54BFBC29-90DB-478B-ACC5-59C4F95217F3}" type="presOf" srcId="{63E11358-749D-40ED-B9B6-0FE39B7AD794}" destId="{984D3286-40A2-4F71-B05C-DDAE97F7F870}" srcOrd="0" destOrd="0" presId="urn:microsoft.com/office/officeart/2008/layout/LinedList"/>
    <dgm:cxn modelId="{66189A2B-3FAD-4287-967E-4B05BAF56E2A}" type="presOf" srcId="{11637AAA-7F32-4524-8D61-2750D8D1D5CB}" destId="{FADD753F-09ED-4C61-BFF7-BBB3B0CA06B0}" srcOrd="0" destOrd="0" presId="urn:microsoft.com/office/officeart/2008/layout/LinedList"/>
    <dgm:cxn modelId="{F646BC30-615D-4C11-9AF9-9063B16B6CF6}" srcId="{11637AAA-7F32-4524-8D61-2750D8D1D5CB}" destId="{07DDE79F-5776-4A72-82A5-754DFC6923D3}" srcOrd="2" destOrd="0" parTransId="{210E05AC-DA48-42CF-8E87-950F5C61AA38}" sibTransId="{D3435D41-EDD3-4F05-ADA9-D0ABD14853CA}"/>
    <dgm:cxn modelId="{F1C0B964-43BF-4A0B-9BAB-52F1F44DBF28}" type="presOf" srcId="{2830D4FA-F50D-46A1-A217-E7B18E957377}" destId="{8D0B0DE8-22FB-455C-8954-DFCB2676D837}" srcOrd="0" destOrd="0" presId="urn:microsoft.com/office/officeart/2008/layout/LinedList"/>
    <dgm:cxn modelId="{FAC77249-1F3D-4D51-A878-8298C59CEEBA}" srcId="{11637AAA-7F32-4524-8D61-2750D8D1D5CB}" destId="{2830D4FA-F50D-46A1-A217-E7B18E957377}" srcOrd="3" destOrd="0" parTransId="{D9C7E06E-E2DB-4F12-B549-60A1A0579622}" sibTransId="{C8685034-55EB-4EBB-B973-3A4CABFCD0B8}"/>
    <dgm:cxn modelId="{04ED1153-63D6-4675-BDD9-D8EA44E00750}" type="presOf" srcId="{E9AEE60B-F892-4CFB-A991-EBA3C9F8820D}" destId="{9EBF86B4-427B-4A88-9E5A-612C13FF98E2}" srcOrd="0" destOrd="0" presId="urn:microsoft.com/office/officeart/2008/layout/LinedList"/>
    <dgm:cxn modelId="{A630237E-AEF8-4672-A621-4AF19E213C12}" srcId="{11637AAA-7F32-4524-8D61-2750D8D1D5CB}" destId="{63E11358-749D-40ED-B9B6-0FE39B7AD794}" srcOrd="4" destOrd="0" parTransId="{40DBC261-6DF7-4848-975D-46787574B34C}" sibTransId="{38383B65-584C-4F4D-AA20-D3E094BF87F7}"/>
    <dgm:cxn modelId="{6260DE9F-0D0E-4C98-9EA4-4D4FA07DB6B9}" type="presOf" srcId="{B60E6310-D0F3-4BE2-BF16-24FF18E0114B}" destId="{66ACB2F4-56AA-4DF6-9CC7-2075CF6878B4}" srcOrd="0" destOrd="0" presId="urn:microsoft.com/office/officeart/2008/layout/LinedList"/>
    <dgm:cxn modelId="{CFD7F99F-2107-4B8A-942A-F06E827ABD02}" type="presOf" srcId="{07DDE79F-5776-4A72-82A5-754DFC6923D3}" destId="{2AF3757C-0798-45E1-8C17-854FFD38A496}" srcOrd="0" destOrd="0" presId="urn:microsoft.com/office/officeart/2008/layout/LinedList"/>
    <dgm:cxn modelId="{AC48ADA3-6F48-4FBD-889A-7FDB47108FA9}" type="presOf" srcId="{80A4319F-27B3-438B-B8CF-F93A9D881727}" destId="{6A54495D-8C4C-46B0-83C7-B9B82F4C8CFC}" srcOrd="0" destOrd="0" presId="urn:microsoft.com/office/officeart/2008/layout/LinedList"/>
    <dgm:cxn modelId="{3A894BC6-C05B-4406-946D-81F9EFFA34F1}" srcId="{11637AAA-7F32-4524-8D61-2750D8D1D5CB}" destId="{16DB637E-8C02-4E45-968D-6148121504E4}" srcOrd="1" destOrd="0" parTransId="{77B21CF1-5638-4D16-8D45-9AA2DF11913E}" sibTransId="{BBCD8B29-67A2-45F8-8A96-725298F2674C}"/>
    <dgm:cxn modelId="{762D5FEE-A857-40B2-BF2C-1D405EA60914}" srcId="{11637AAA-7F32-4524-8D61-2750D8D1D5CB}" destId="{E9AEE60B-F892-4CFB-A991-EBA3C9F8820D}" srcOrd="6" destOrd="0" parTransId="{EBEC40A4-83EC-4D92-A439-A76BF170A60D}" sibTransId="{B2F92FB7-63BF-4C02-B638-D6F38FA43438}"/>
    <dgm:cxn modelId="{1AC32CFF-76D7-4367-972C-148404674F61}" srcId="{11637AAA-7F32-4524-8D61-2750D8D1D5CB}" destId="{B60E6310-D0F3-4BE2-BF16-24FF18E0114B}" srcOrd="0" destOrd="0" parTransId="{157BA0D0-9C8B-4DE9-AB98-9712A45180C6}" sibTransId="{67BC5922-5D4D-4BDD-A11C-0F69D09D3755}"/>
    <dgm:cxn modelId="{92CB28C3-6C6E-41FB-8D19-95A7BC6D4BA4}" type="presParOf" srcId="{FADD753F-09ED-4C61-BFF7-BBB3B0CA06B0}" destId="{5F2F3B52-EC55-4F19-90DF-ADC51AB848A7}" srcOrd="0" destOrd="0" presId="urn:microsoft.com/office/officeart/2008/layout/LinedList"/>
    <dgm:cxn modelId="{4859961D-4AE6-4D81-8192-10BA643F2A27}" type="presParOf" srcId="{FADD753F-09ED-4C61-BFF7-BBB3B0CA06B0}" destId="{0953EE09-FACB-4226-ABC8-53C0C2029F13}" srcOrd="1" destOrd="0" presId="urn:microsoft.com/office/officeart/2008/layout/LinedList"/>
    <dgm:cxn modelId="{660B5D80-DE66-41D5-8E2E-F6928A3C2ECE}" type="presParOf" srcId="{0953EE09-FACB-4226-ABC8-53C0C2029F13}" destId="{66ACB2F4-56AA-4DF6-9CC7-2075CF6878B4}" srcOrd="0" destOrd="0" presId="urn:microsoft.com/office/officeart/2008/layout/LinedList"/>
    <dgm:cxn modelId="{AB40241B-EAA9-4198-A2FA-5898C0ED0796}" type="presParOf" srcId="{0953EE09-FACB-4226-ABC8-53C0C2029F13}" destId="{A5A66035-16B3-4780-B3A4-C63506E2B253}" srcOrd="1" destOrd="0" presId="urn:microsoft.com/office/officeart/2008/layout/LinedList"/>
    <dgm:cxn modelId="{EE06349A-29AE-455D-9126-2A7B619D7F3C}" type="presParOf" srcId="{FADD753F-09ED-4C61-BFF7-BBB3B0CA06B0}" destId="{B8D63995-C92E-492B-8B27-94E55F33608C}" srcOrd="2" destOrd="0" presId="urn:microsoft.com/office/officeart/2008/layout/LinedList"/>
    <dgm:cxn modelId="{2298AF42-382D-4200-88A6-FF4F1B676170}" type="presParOf" srcId="{FADD753F-09ED-4C61-BFF7-BBB3B0CA06B0}" destId="{40147145-1518-471A-BFF9-8B778CD896C0}" srcOrd="3" destOrd="0" presId="urn:microsoft.com/office/officeart/2008/layout/LinedList"/>
    <dgm:cxn modelId="{45B6E45D-F1AB-4212-BFCB-28CD942ED6F0}" type="presParOf" srcId="{40147145-1518-471A-BFF9-8B778CD896C0}" destId="{40AC6CC2-326F-4C36-9D35-CF2E4ADABA80}" srcOrd="0" destOrd="0" presId="urn:microsoft.com/office/officeart/2008/layout/LinedList"/>
    <dgm:cxn modelId="{3B50A525-D58A-43D9-88FA-9B67A7DD9AB1}" type="presParOf" srcId="{40147145-1518-471A-BFF9-8B778CD896C0}" destId="{4F9FC133-6EB3-493E-B474-56448D8682F2}" srcOrd="1" destOrd="0" presId="urn:microsoft.com/office/officeart/2008/layout/LinedList"/>
    <dgm:cxn modelId="{0FA3486F-9DCA-46DD-A126-4A2B8F3FFB6F}" type="presParOf" srcId="{FADD753F-09ED-4C61-BFF7-BBB3B0CA06B0}" destId="{FD949F85-C6EC-4821-B5DD-E9BA4DF2641E}" srcOrd="4" destOrd="0" presId="urn:microsoft.com/office/officeart/2008/layout/LinedList"/>
    <dgm:cxn modelId="{CDE06033-4533-4B05-8391-07A66474354F}" type="presParOf" srcId="{FADD753F-09ED-4C61-BFF7-BBB3B0CA06B0}" destId="{54844450-28DC-414C-B6BC-B1F420A33440}" srcOrd="5" destOrd="0" presId="urn:microsoft.com/office/officeart/2008/layout/LinedList"/>
    <dgm:cxn modelId="{57A88F27-D5DD-48EE-B696-650BC4B701C6}" type="presParOf" srcId="{54844450-28DC-414C-B6BC-B1F420A33440}" destId="{2AF3757C-0798-45E1-8C17-854FFD38A496}" srcOrd="0" destOrd="0" presId="urn:microsoft.com/office/officeart/2008/layout/LinedList"/>
    <dgm:cxn modelId="{7929BCEE-50CC-46AA-9EC4-84B41D9FA8BD}" type="presParOf" srcId="{54844450-28DC-414C-B6BC-B1F420A33440}" destId="{EF26C688-EB74-4E83-8E9C-12E350BBB049}" srcOrd="1" destOrd="0" presId="urn:microsoft.com/office/officeart/2008/layout/LinedList"/>
    <dgm:cxn modelId="{6AC2F4A9-5650-4256-8F40-A925E019D532}" type="presParOf" srcId="{FADD753F-09ED-4C61-BFF7-BBB3B0CA06B0}" destId="{A5E3C3C2-F798-40D3-AF8E-93BCA26564FE}" srcOrd="6" destOrd="0" presId="urn:microsoft.com/office/officeart/2008/layout/LinedList"/>
    <dgm:cxn modelId="{86B2A88F-9E70-4F45-8B04-7568F7388A8C}" type="presParOf" srcId="{FADD753F-09ED-4C61-BFF7-BBB3B0CA06B0}" destId="{2F23E632-C8F1-4009-9C4B-1C0DB1A80D36}" srcOrd="7" destOrd="0" presId="urn:microsoft.com/office/officeart/2008/layout/LinedList"/>
    <dgm:cxn modelId="{61E87CD6-5F6A-48B6-9107-86B126B89816}" type="presParOf" srcId="{2F23E632-C8F1-4009-9C4B-1C0DB1A80D36}" destId="{8D0B0DE8-22FB-455C-8954-DFCB2676D837}" srcOrd="0" destOrd="0" presId="urn:microsoft.com/office/officeart/2008/layout/LinedList"/>
    <dgm:cxn modelId="{927206C1-2D51-4314-8BB4-D9008F616581}" type="presParOf" srcId="{2F23E632-C8F1-4009-9C4B-1C0DB1A80D36}" destId="{51B26721-A1CF-46D8-BA62-D6C7C444AF0A}" srcOrd="1" destOrd="0" presId="urn:microsoft.com/office/officeart/2008/layout/LinedList"/>
    <dgm:cxn modelId="{8EEBFCD6-E680-4A1F-A7F9-E7E68F672405}" type="presParOf" srcId="{FADD753F-09ED-4C61-BFF7-BBB3B0CA06B0}" destId="{575CF813-E015-4D4D-9181-A65E2F0B9D92}" srcOrd="8" destOrd="0" presId="urn:microsoft.com/office/officeart/2008/layout/LinedList"/>
    <dgm:cxn modelId="{C5E37A61-2BCD-4E86-9FF9-B584151BEC80}" type="presParOf" srcId="{FADD753F-09ED-4C61-BFF7-BBB3B0CA06B0}" destId="{D6B6B7EF-E4B6-497E-80AB-21C6D7908301}" srcOrd="9" destOrd="0" presId="urn:microsoft.com/office/officeart/2008/layout/LinedList"/>
    <dgm:cxn modelId="{42FDC0F7-3C78-4D87-A83F-FA8B20060523}" type="presParOf" srcId="{D6B6B7EF-E4B6-497E-80AB-21C6D7908301}" destId="{984D3286-40A2-4F71-B05C-DDAE97F7F870}" srcOrd="0" destOrd="0" presId="urn:microsoft.com/office/officeart/2008/layout/LinedList"/>
    <dgm:cxn modelId="{D399D58C-F6FE-4D8A-81D7-BC81EBAC38AC}" type="presParOf" srcId="{D6B6B7EF-E4B6-497E-80AB-21C6D7908301}" destId="{8267B1EB-D493-417A-961C-CC04B5B21FB8}" srcOrd="1" destOrd="0" presId="urn:microsoft.com/office/officeart/2008/layout/LinedList"/>
    <dgm:cxn modelId="{2A9B03DB-4651-483E-A8FA-895BBE292712}" type="presParOf" srcId="{FADD753F-09ED-4C61-BFF7-BBB3B0CA06B0}" destId="{A8D62220-6A86-47C1-A200-6D66F79D9544}" srcOrd="10" destOrd="0" presId="urn:microsoft.com/office/officeart/2008/layout/LinedList"/>
    <dgm:cxn modelId="{AA2CDD20-0C3F-4FA5-85C5-B7DA64749EF7}" type="presParOf" srcId="{FADD753F-09ED-4C61-BFF7-BBB3B0CA06B0}" destId="{00278701-93C8-4093-BB17-3957AA3C1CBE}" srcOrd="11" destOrd="0" presId="urn:microsoft.com/office/officeart/2008/layout/LinedList"/>
    <dgm:cxn modelId="{4CB36A45-3FEC-4A8B-8A25-BB3AF55204F7}" type="presParOf" srcId="{00278701-93C8-4093-BB17-3957AA3C1CBE}" destId="{6A54495D-8C4C-46B0-83C7-B9B82F4C8CFC}" srcOrd="0" destOrd="0" presId="urn:microsoft.com/office/officeart/2008/layout/LinedList"/>
    <dgm:cxn modelId="{3620310D-ED21-4FA9-A6FE-8F12A8BC9295}" type="presParOf" srcId="{00278701-93C8-4093-BB17-3957AA3C1CBE}" destId="{23EB112A-11DC-4A06-97B7-E0B1AE7D91CD}" srcOrd="1" destOrd="0" presId="urn:microsoft.com/office/officeart/2008/layout/LinedList"/>
    <dgm:cxn modelId="{CBE302F1-726F-4091-872C-A9151E5F5DBF}" type="presParOf" srcId="{FADD753F-09ED-4C61-BFF7-BBB3B0CA06B0}" destId="{8F2B4884-8103-4FAB-8B85-ED09973CFEC5}" srcOrd="12" destOrd="0" presId="urn:microsoft.com/office/officeart/2008/layout/LinedList"/>
    <dgm:cxn modelId="{1830E141-A9AA-44F0-9EBF-ACC9A0112679}" type="presParOf" srcId="{FADD753F-09ED-4C61-BFF7-BBB3B0CA06B0}" destId="{D064D16E-1DEF-4825-8C80-580552E77FE3}" srcOrd="13" destOrd="0" presId="urn:microsoft.com/office/officeart/2008/layout/LinedList"/>
    <dgm:cxn modelId="{67F2A26B-5987-486F-9FFD-D835F84C31F8}" type="presParOf" srcId="{D064D16E-1DEF-4825-8C80-580552E77FE3}" destId="{9EBF86B4-427B-4A88-9E5A-612C13FF98E2}" srcOrd="0" destOrd="0" presId="urn:microsoft.com/office/officeart/2008/layout/LinedList"/>
    <dgm:cxn modelId="{D81769A0-6C14-4A3F-844D-062EFEBBD4F6}" type="presParOf" srcId="{D064D16E-1DEF-4825-8C80-580552E77FE3}" destId="{0E8C3C1F-B920-48C5-9B7B-87CF1B6AF376}" srcOrd="1" destOrd="0" presId="urn:microsoft.com/office/officeart/2008/layout/Lin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94C2A12-33D6-4F91-A32F-C41889C4FAE4}">
      <dsp:nvSpPr>
        <dsp:cNvPr id="0" name=""/>
        <dsp:cNvSpPr/>
      </dsp:nvSpPr>
      <dsp:spPr>
        <a:xfrm>
          <a:off x="0" y="0"/>
          <a:ext cx="7364799" cy="770251"/>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ESP32</a:t>
          </a:r>
          <a:r>
            <a:rPr lang="zh-TW" sz="1900" kern="1200"/>
            <a:t>環境感測 </a:t>
          </a:r>
          <a:endParaRPr lang="en-US" sz="1900" kern="1200"/>
        </a:p>
      </dsp:txBody>
      <dsp:txXfrm>
        <a:off x="22560" y="22560"/>
        <a:ext cx="6468551" cy="725131"/>
      </dsp:txXfrm>
    </dsp:sp>
    <dsp:sp modelId="{FF1620A8-3A4C-4671-A8DE-D3C6B3A119C4}">
      <dsp:nvSpPr>
        <dsp:cNvPr id="0" name=""/>
        <dsp:cNvSpPr/>
      </dsp:nvSpPr>
      <dsp:spPr>
        <a:xfrm>
          <a:off x="616801" y="910297"/>
          <a:ext cx="7364799" cy="770251"/>
        </a:xfrm>
        <a:prstGeom prst="roundRect">
          <a:avLst>
            <a:gd name="adj" fmla="val 10000"/>
          </a:avLst>
        </a:prstGeom>
        <a:solidFill>
          <a:schemeClr val="accent2">
            <a:hueOff val="-485121"/>
            <a:satOff val="-27976"/>
            <a:lumOff val="287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dirty="0"/>
            <a:t>POST</a:t>
          </a:r>
          <a:r>
            <a:rPr lang="zh-TW" sz="1900" kern="1200" dirty="0"/>
            <a:t>數據</a:t>
          </a:r>
          <a:r>
            <a:rPr lang="zh-CN" altLang="en-US" sz="1900" kern="1200" dirty="0"/>
            <a:t>到伺服器</a:t>
          </a:r>
          <a:r>
            <a:rPr lang="zh-TW" sz="1900" kern="1200" dirty="0"/>
            <a:t> </a:t>
          </a:r>
          <a:endParaRPr lang="en-US" sz="1900" kern="1200" dirty="0"/>
        </a:p>
      </dsp:txBody>
      <dsp:txXfrm>
        <a:off x="639361" y="932857"/>
        <a:ext cx="6202213" cy="725131"/>
      </dsp:txXfrm>
    </dsp:sp>
    <dsp:sp modelId="{0B61B608-1032-4E22-AF3D-6C90B4C313F1}">
      <dsp:nvSpPr>
        <dsp:cNvPr id="0" name=""/>
        <dsp:cNvSpPr/>
      </dsp:nvSpPr>
      <dsp:spPr>
        <a:xfrm>
          <a:off x="1224397" y="1820594"/>
          <a:ext cx="7364799" cy="770251"/>
        </a:xfrm>
        <a:prstGeom prst="roundRect">
          <a:avLst>
            <a:gd name="adj" fmla="val 10000"/>
          </a:avLst>
        </a:prstGeom>
        <a:solidFill>
          <a:schemeClr val="accent2">
            <a:hueOff val="-970242"/>
            <a:satOff val="-55952"/>
            <a:lumOff val="575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dirty="0"/>
            <a:t>PHP</a:t>
          </a:r>
          <a:r>
            <a:rPr lang="zh-CN" altLang="en-US" sz="1900" kern="1200" dirty="0"/>
            <a:t>伺服器</a:t>
          </a:r>
          <a:r>
            <a:rPr lang="zh-TW" sz="1900" kern="1200" dirty="0"/>
            <a:t>接受</a:t>
          </a:r>
          <a:r>
            <a:rPr lang="zh-CN" sz="1900" kern="1200" dirty="0"/>
            <a:t>數據</a:t>
          </a:r>
          <a:r>
            <a:rPr lang="en-US" sz="1900" kern="1200" dirty="0"/>
            <a:t>+API</a:t>
          </a:r>
          <a:r>
            <a:rPr lang="zh-CN" sz="1900" kern="1200" dirty="0"/>
            <a:t>接口獲取 </a:t>
          </a:r>
          <a:endParaRPr lang="en-US" sz="1900" kern="1200" dirty="0"/>
        </a:p>
      </dsp:txBody>
      <dsp:txXfrm>
        <a:off x="1246957" y="1843154"/>
        <a:ext cx="6211419" cy="725131"/>
      </dsp:txXfrm>
    </dsp:sp>
    <dsp:sp modelId="{88BD7ED8-4B63-49B2-B3F2-FEB315008E38}">
      <dsp:nvSpPr>
        <dsp:cNvPr id="0" name=""/>
        <dsp:cNvSpPr/>
      </dsp:nvSpPr>
      <dsp:spPr>
        <a:xfrm>
          <a:off x="1841199" y="2730891"/>
          <a:ext cx="7364799" cy="770251"/>
        </a:xfrm>
        <a:prstGeom prst="roundRect">
          <a:avLst>
            <a:gd name="adj" fmla="val 10000"/>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dirty="0"/>
            <a:t>MYSQL &lt;-&gt; WP</a:t>
          </a:r>
          <a:r>
            <a:rPr lang="zh-TW" sz="1900" kern="1200" dirty="0"/>
            <a:t>外掛</a:t>
          </a:r>
          <a:r>
            <a:rPr lang="en-US" sz="1900" kern="1200" dirty="0"/>
            <a:t>PHP</a:t>
          </a:r>
          <a:r>
            <a:rPr lang="zh-TW" sz="1900" kern="1200" dirty="0"/>
            <a:t>結合</a:t>
          </a:r>
          <a:r>
            <a:rPr lang="en-US" sz="1900" kern="1200" dirty="0"/>
            <a:t>High charts / </a:t>
          </a:r>
          <a:r>
            <a:rPr lang="zh-TW" sz="1900" kern="1200" dirty="0"/>
            <a:t>即時天氣報告</a:t>
          </a:r>
          <a:endParaRPr lang="en-US" sz="1900" kern="1200" dirty="0"/>
        </a:p>
      </dsp:txBody>
      <dsp:txXfrm>
        <a:off x="1863759" y="2753451"/>
        <a:ext cx="6202213" cy="725131"/>
      </dsp:txXfrm>
    </dsp:sp>
    <dsp:sp modelId="{37A8C6B4-B8C8-48A6-B51B-A0717F3D395E}">
      <dsp:nvSpPr>
        <dsp:cNvPr id="0" name=""/>
        <dsp:cNvSpPr/>
      </dsp:nvSpPr>
      <dsp:spPr>
        <a:xfrm>
          <a:off x="6864135" y="589942"/>
          <a:ext cx="500663" cy="500663"/>
        </a:xfrm>
        <a:prstGeom prst="downArrow">
          <a:avLst>
            <a:gd name="adj1" fmla="val 55000"/>
            <a:gd name="adj2" fmla="val 45000"/>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endParaRPr lang="en-US" sz="2000" kern="1200"/>
        </a:p>
      </dsp:txBody>
      <dsp:txXfrm>
        <a:off x="6976784" y="589942"/>
        <a:ext cx="275365" cy="376749"/>
      </dsp:txXfrm>
    </dsp:sp>
    <dsp:sp modelId="{36D6B22A-10D0-4DD3-A4D7-33277C34E03D}">
      <dsp:nvSpPr>
        <dsp:cNvPr id="0" name=""/>
        <dsp:cNvSpPr/>
      </dsp:nvSpPr>
      <dsp:spPr>
        <a:xfrm>
          <a:off x="7480937" y="1500239"/>
          <a:ext cx="500663" cy="500663"/>
        </a:xfrm>
        <a:prstGeom prst="downArrow">
          <a:avLst>
            <a:gd name="adj1" fmla="val 55000"/>
            <a:gd name="adj2" fmla="val 45000"/>
          </a:avLst>
        </a:prstGeom>
        <a:solidFill>
          <a:schemeClr val="accent2">
            <a:tint val="40000"/>
            <a:alpha val="90000"/>
            <a:hueOff val="-424613"/>
            <a:satOff val="-37673"/>
            <a:lumOff val="-385"/>
            <a:alphaOff val="0"/>
          </a:schemeClr>
        </a:solidFill>
        <a:ln w="12700" cap="flat" cmpd="sng" algn="ctr">
          <a:solidFill>
            <a:schemeClr val="accent2">
              <a:tint val="40000"/>
              <a:alpha val="90000"/>
              <a:hueOff val="-424613"/>
              <a:satOff val="-37673"/>
              <a:lumOff val="-38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endParaRPr lang="en-US" sz="2000" kern="1200"/>
        </a:p>
      </dsp:txBody>
      <dsp:txXfrm>
        <a:off x="7593586" y="1500239"/>
        <a:ext cx="275365" cy="376749"/>
      </dsp:txXfrm>
    </dsp:sp>
    <dsp:sp modelId="{90C3F35A-AE54-4E07-8C22-EB96F22E1D88}">
      <dsp:nvSpPr>
        <dsp:cNvPr id="0" name=""/>
        <dsp:cNvSpPr/>
      </dsp:nvSpPr>
      <dsp:spPr>
        <a:xfrm>
          <a:off x="8088533" y="2410536"/>
          <a:ext cx="500663" cy="500663"/>
        </a:xfrm>
        <a:prstGeom prst="downArrow">
          <a:avLst>
            <a:gd name="adj1" fmla="val 55000"/>
            <a:gd name="adj2" fmla="val 45000"/>
          </a:avLst>
        </a:prstGeom>
        <a:solidFill>
          <a:schemeClr val="accent2">
            <a:tint val="40000"/>
            <a:alpha val="90000"/>
            <a:hueOff val="-849226"/>
            <a:satOff val="-75346"/>
            <a:lumOff val="-769"/>
            <a:alphaOff val="0"/>
          </a:schemeClr>
        </a:solidFill>
        <a:ln w="12700" cap="flat" cmpd="sng" algn="ctr">
          <a:solidFill>
            <a:schemeClr val="accent2">
              <a:tint val="40000"/>
              <a:alpha val="90000"/>
              <a:hueOff val="-849226"/>
              <a:satOff val="-75346"/>
              <a:lumOff val="-76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endParaRPr lang="en-US" sz="2000" kern="1200"/>
        </a:p>
      </dsp:txBody>
      <dsp:txXfrm>
        <a:off x="8201182" y="2410536"/>
        <a:ext cx="275365" cy="37674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299982D-35E7-490F-A6B3-354197F70747}">
      <dsp:nvSpPr>
        <dsp:cNvPr id="0" name=""/>
        <dsp:cNvSpPr/>
      </dsp:nvSpPr>
      <dsp:spPr>
        <a:xfrm>
          <a:off x="0" y="0"/>
          <a:ext cx="4838013" cy="668691"/>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dirty="0"/>
            <a:t>PHP</a:t>
          </a:r>
          <a:r>
            <a:rPr lang="zh-CN" altLang="en-US" sz="1600" kern="1200" dirty="0"/>
            <a:t>伺服器</a:t>
          </a:r>
          <a:r>
            <a:rPr lang="zh-TW" sz="1600" kern="1200" dirty="0"/>
            <a:t>接受</a:t>
          </a:r>
          <a:r>
            <a:rPr lang="zh-CN" sz="1600" kern="1200" dirty="0"/>
            <a:t>數據</a:t>
          </a:r>
          <a:r>
            <a:rPr lang="en-US" sz="1600" kern="1200" dirty="0"/>
            <a:t>+API</a:t>
          </a:r>
          <a:r>
            <a:rPr lang="zh-CN" sz="1600" kern="1200" dirty="0"/>
            <a:t>接口獲取 </a:t>
          </a:r>
          <a:endParaRPr lang="en-US" sz="1600" kern="1200" dirty="0"/>
        </a:p>
      </dsp:txBody>
      <dsp:txXfrm>
        <a:off x="19585" y="19585"/>
        <a:ext cx="4146870" cy="629521"/>
      </dsp:txXfrm>
    </dsp:sp>
    <dsp:sp modelId="{FB1D7822-40EE-418D-8D97-9871ACA47C0D}">
      <dsp:nvSpPr>
        <dsp:cNvPr id="0" name=""/>
        <dsp:cNvSpPr/>
      </dsp:nvSpPr>
      <dsp:spPr>
        <a:xfrm>
          <a:off x="853767" y="817288"/>
          <a:ext cx="4838013" cy="668691"/>
        </a:xfrm>
        <a:prstGeom prst="roundRect">
          <a:avLst>
            <a:gd name="adj" fmla="val 10000"/>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dirty="0"/>
            <a:t>MYSQL &lt;-&gt; WP</a:t>
          </a:r>
          <a:r>
            <a:rPr lang="zh-TW" sz="1600" kern="1200" dirty="0"/>
            <a:t>外掛</a:t>
          </a:r>
          <a:r>
            <a:rPr lang="en-US" sz="1600" kern="1200" dirty="0"/>
            <a:t>PHP</a:t>
          </a:r>
          <a:r>
            <a:rPr lang="zh-TW" sz="1600" kern="1200" dirty="0"/>
            <a:t>結合</a:t>
          </a:r>
          <a:r>
            <a:rPr lang="en-US" sz="1600" kern="1200" dirty="0"/>
            <a:t>High charts / </a:t>
          </a:r>
          <a:r>
            <a:rPr lang="zh-TW" sz="1600" kern="1200" dirty="0"/>
            <a:t>即時天氣報告</a:t>
          </a:r>
          <a:endParaRPr lang="en-US" sz="1600" kern="1200" dirty="0"/>
        </a:p>
      </dsp:txBody>
      <dsp:txXfrm>
        <a:off x="873352" y="836873"/>
        <a:ext cx="3510427" cy="629521"/>
      </dsp:txXfrm>
    </dsp:sp>
    <dsp:sp modelId="{4A03E485-8C71-45EE-9D24-F57665CB5FBD}">
      <dsp:nvSpPr>
        <dsp:cNvPr id="0" name=""/>
        <dsp:cNvSpPr/>
      </dsp:nvSpPr>
      <dsp:spPr>
        <a:xfrm>
          <a:off x="4403364" y="525665"/>
          <a:ext cx="434649" cy="434649"/>
        </a:xfrm>
        <a:prstGeom prst="downArrow">
          <a:avLst>
            <a:gd name="adj1" fmla="val 55000"/>
            <a:gd name="adj2" fmla="val 45000"/>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4501160" y="525665"/>
        <a:ext cx="239057" cy="32707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ABFBEF-1762-4663-BAAE-0B4E629426B4}">
      <dsp:nvSpPr>
        <dsp:cNvPr id="0" name=""/>
        <dsp:cNvSpPr/>
      </dsp:nvSpPr>
      <dsp:spPr>
        <a:xfrm>
          <a:off x="5393" y="343580"/>
          <a:ext cx="1672058" cy="1332421"/>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ESP32</a:t>
          </a:r>
          <a:r>
            <a:rPr lang="zh-CN" altLang="en-US" sz="2000" kern="1200" dirty="0"/>
            <a:t>錄音</a:t>
          </a:r>
          <a:endParaRPr lang="en-US" sz="2000" kern="1200" dirty="0"/>
        </a:p>
      </dsp:txBody>
      <dsp:txXfrm>
        <a:off x="44418" y="382605"/>
        <a:ext cx="1594008" cy="1254371"/>
      </dsp:txXfrm>
    </dsp:sp>
    <dsp:sp modelId="{8AF46BBD-1444-42F9-ABB1-E0B09EDF69EA}">
      <dsp:nvSpPr>
        <dsp:cNvPr id="0" name=""/>
        <dsp:cNvSpPr/>
      </dsp:nvSpPr>
      <dsp:spPr>
        <a:xfrm>
          <a:off x="1844658" y="802455"/>
          <a:ext cx="354476" cy="414670"/>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en-US" sz="2000" kern="1200"/>
        </a:p>
      </dsp:txBody>
      <dsp:txXfrm>
        <a:off x="1844658" y="885389"/>
        <a:ext cx="248133" cy="248802"/>
      </dsp:txXfrm>
    </dsp:sp>
    <dsp:sp modelId="{1BC4F4A4-B586-4565-A1F2-000F70B4B233}">
      <dsp:nvSpPr>
        <dsp:cNvPr id="0" name=""/>
        <dsp:cNvSpPr/>
      </dsp:nvSpPr>
      <dsp:spPr>
        <a:xfrm>
          <a:off x="2346275" y="343580"/>
          <a:ext cx="1672058" cy="1332421"/>
        </a:xfrm>
        <a:prstGeom prst="roundRect">
          <a:avLst>
            <a:gd name="adj" fmla="val 10000"/>
          </a:avLst>
        </a:prstGeom>
        <a:solidFill>
          <a:schemeClr val="accent2">
            <a:hueOff val="-363841"/>
            <a:satOff val="-20982"/>
            <a:lumOff val="215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POST</a:t>
          </a:r>
          <a:r>
            <a:rPr lang="zh-CN" altLang="en-US" sz="2000" kern="1200" dirty="0"/>
            <a:t>音頻</a:t>
          </a:r>
          <a:r>
            <a:rPr lang="zh-TW" sz="2000" kern="1200" dirty="0"/>
            <a:t>數據</a:t>
          </a:r>
          <a:r>
            <a:rPr lang="zh-CN" altLang="en-US" sz="2000" kern="1200" dirty="0"/>
            <a:t>到伺服器</a:t>
          </a:r>
          <a:r>
            <a:rPr lang="zh-TW" sz="2000" kern="1200" dirty="0"/>
            <a:t> </a:t>
          </a:r>
          <a:endParaRPr lang="en-US" sz="2000" kern="1200" dirty="0"/>
        </a:p>
      </dsp:txBody>
      <dsp:txXfrm>
        <a:off x="2385300" y="382605"/>
        <a:ext cx="1594008" cy="1254371"/>
      </dsp:txXfrm>
    </dsp:sp>
    <dsp:sp modelId="{19BE1F2B-D975-4525-B746-CB8B0F101F87}">
      <dsp:nvSpPr>
        <dsp:cNvPr id="0" name=""/>
        <dsp:cNvSpPr/>
      </dsp:nvSpPr>
      <dsp:spPr>
        <a:xfrm>
          <a:off x="4185540" y="802455"/>
          <a:ext cx="354476" cy="414670"/>
        </a:xfrm>
        <a:prstGeom prst="rightArrow">
          <a:avLst>
            <a:gd name="adj1" fmla="val 60000"/>
            <a:gd name="adj2" fmla="val 50000"/>
          </a:avLst>
        </a:prstGeom>
        <a:solidFill>
          <a:schemeClr val="accent2">
            <a:hueOff val="-485121"/>
            <a:satOff val="-27976"/>
            <a:lumOff val="2876"/>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en-US" sz="2000" kern="1200"/>
        </a:p>
      </dsp:txBody>
      <dsp:txXfrm>
        <a:off x="4185540" y="885389"/>
        <a:ext cx="248133" cy="248802"/>
      </dsp:txXfrm>
    </dsp:sp>
    <dsp:sp modelId="{2B724046-CE75-4D5A-9A07-A7D4D2FAE7C7}">
      <dsp:nvSpPr>
        <dsp:cNvPr id="0" name=""/>
        <dsp:cNvSpPr/>
      </dsp:nvSpPr>
      <dsp:spPr>
        <a:xfrm>
          <a:off x="4687157" y="343580"/>
          <a:ext cx="1672058" cy="1332421"/>
        </a:xfrm>
        <a:prstGeom prst="roundRect">
          <a:avLst>
            <a:gd name="adj" fmla="val 10000"/>
          </a:avLst>
        </a:prstGeom>
        <a:solidFill>
          <a:schemeClr val="accent2">
            <a:hueOff val="-727682"/>
            <a:satOff val="-41964"/>
            <a:lumOff val="43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FFMPEG</a:t>
          </a:r>
        </a:p>
        <a:p>
          <a:pPr marL="0" lvl="0" indent="0" algn="ctr" defTabSz="889000">
            <a:lnSpc>
              <a:spcPct val="90000"/>
            </a:lnSpc>
            <a:spcBef>
              <a:spcPct val="0"/>
            </a:spcBef>
            <a:spcAft>
              <a:spcPct val="35000"/>
            </a:spcAft>
            <a:buNone/>
          </a:pPr>
          <a:r>
            <a:rPr lang="en-US" sz="2000" kern="1200" dirty="0"/>
            <a:t>WAV TO FLAC</a:t>
          </a:r>
        </a:p>
      </dsp:txBody>
      <dsp:txXfrm>
        <a:off x="4726182" y="382605"/>
        <a:ext cx="1594008" cy="1254371"/>
      </dsp:txXfrm>
    </dsp:sp>
    <dsp:sp modelId="{F4F45941-C6E5-46FE-8ED3-C881F699DF93}">
      <dsp:nvSpPr>
        <dsp:cNvPr id="0" name=""/>
        <dsp:cNvSpPr/>
      </dsp:nvSpPr>
      <dsp:spPr>
        <a:xfrm>
          <a:off x="6526422" y="802455"/>
          <a:ext cx="354476" cy="414670"/>
        </a:xfrm>
        <a:prstGeom prst="rightArrow">
          <a:avLst>
            <a:gd name="adj1" fmla="val 60000"/>
            <a:gd name="adj2" fmla="val 50000"/>
          </a:avLst>
        </a:prstGeom>
        <a:solidFill>
          <a:schemeClr val="accent2">
            <a:hueOff val="-970242"/>
            <a:satOff val="-55952"/>
            <a:lumOff val="5752"/>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en-US" sz="2000" kern="1200" dirty="0"/>
        </a:p>
      </dsp:txBody>
      <dsp:txXfrm>
        <a:off x="6526422" y="885389"/>
        <a:ext cx="248133" cy="248802"/>
      </dsp:txXfrm>
    </dsp:sp>
    <dsp:sp modelId="{E7710FAE-D34F-46D5-BB9F-41F685E43282}">
      <dsp:nvSpPr>
        <dsp:cNvPr id="0" name=""/>
        <dsp:cNvSpPr/>
      </dsp:nvSpPr>
      <dsp:spPr>
        <a:xfrm>
          <a:off x="7028039" y="343580"/>
          <a:ext cx="1672058" cy="1332421"/>
        </a:xfrm>
        <a:prstGeom prst="roundRect">
          <a:avLst>
            <a:gd name="adj" fmla="val 10000"/>
          </a:avLst>
        </a:prstGeom>
        <a:solidFill>
          <a:schemeClr val="accent2">
            <a:hueOff val="-1091522"/>
            <a:satOff val="-62946"/>
            <a:lumOff val="647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Font typeface="Arial" panose="020B0604020202020204" pitchFamily="34" charset="0"/>
            <a:buNone/>
          </a:pPr>
          <a:r>
            <a:rPr lang="en-US" sz="2000" kern="1200" dirty="0"/>
            <a:t>Google STT</a:t>
          </a:r>
          <a:endParaRPr lang="en-US" altLang="zh-TW" sz="2000" kern="1200" dirty="0"/>
        </a:p>
      </dsp:txBody>
      <dsp:txXfrm>
        <a:off x="7067064" y="382605"/>
        <a:ext cx="1594008" cy="1254371"/>
      </dsp:txXfrm>
    </dsp:sp>
    <dsp:sp modelId="{BE782FD4-AD46-4977-A0C0-F98EC3C2937F}">
      <dsp:nvSpPr>
        <dsp:cNvPr id="0" name=""/>
        <dsp:cNvSpPr/>
      </dsp:nvSpPr>
      <dsp:spPr>
        <a:xfrm>
          <a:off x="8867304" y="802455"/>
          <a:ext cx="354476" cy="414670"/>
        </a:xfrm>
        <a:prstGeom prst="rightArrow">
          <a:avLst>
            <a:gd name="adj1" fmla="val 60000"/>
            <a:gd name="adj2" fmla="val 50000"/>
          </a:avLst>
        </a:prstGeom>
        <a:solidFill>
          <a:schemeClr val="accent2">
            <a:hueOff val="-1455363"/>
            <a:satOff val="-83928"/>
            <a:lumOff val="8628"/>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en-US" sz="2000" kern="1200"/>
        </a:p>
      </dsp:txBody>
      <dsp:txXfrm>
        <a:off x="8867304" y="885389"/>
        <a:ext cx="248133" cy="248802"/>
      </dsp:txXfrm>
    </dsp:sp>
    <dsp:sp modelId="{AB6B0DFB-87A3-4AA0-97DF-AC12A1B967D0}">
      <dsp:nvSpPr>
        <dsp:cNvPr id="0" name=""/>
        <dsp:cNvSpPr/>
      </dsp:nvSpPr>
      <dsp:spPr>
        <a:xfrm>
          <a:off x="9368921" y="343580"/>
          <a:ext cx="1672058" cy="1332421"/>
        </a:xfrm>
        <a:prstGeom prst="roundRect">
          <a:avLst>
            <a:gd name="adj" fmla="val 10000"/>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zh-CN" altLang="en-US" sz="2000" b="0" i="0" kern="1200" dirty="0"/>
            <a:t>文字</a:t>
          </a:r>
          <a:r>
            <a:rPr lang="en-US" altLang="zh-CN" sz="2000" b="0" i="0" kern="1200" dirty="0"/>
            <a:t>&amp;</a:t>
          </a:r>
          <a:r>
            <a:rPr lang="zh-CN" altLang="en-US" sz="2000" b="0" i="0" kern="1200" dirty="0"/>
            <a:t>錄音 </a:t>
          </a:r>
          <a:endParaRPr lang="en-US" altLang="zh-CN" sz="2000" b="0" i="0" kern="1200" dirty="0"/>
        </a:p>
        <a:p>
          <a:pPr marL="0" lvl="0" indent="0" algn="ctr" defTabSz="889000">
            <a:lnSpc>
              <a:spcPct val="90000"/>
            </a:lnSpc>
            <a:spcBef>
              <a:spcPct val="0"/>
            </a:spcBef>
            <a:spcAft>
              <a:spcPct val="35000"/>
            </a:spcAft>
            <a:buNone/>
          </a:pPr>
          <a:r>
            <a:rPr lang="en-US" altLang="zh-CN" sz="2000" b="0" i="0" kern="1200" dirty="0"/>
            <a:t>to Line</a:t>
          </a:r>
          <a:endParaRPr lang="en-US" altLang="zh-TW" sz="2000" kern="1200" dirty="0"/>
        </a:p>
      </dsp:txBody>
      <dsp:txXfrm>
        <a:off x="9407946" y="382605"/>
        <a:ext cx="1594008" cy="125437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ABFBEF-1762-4663-BAAE-0B4E629426B4}">
      <dsp:nvSpPr>
        <dsp:cNvPr id="0" name=""/>
        <dsp:cNvSpPr/>
      </dsp:nvSpPr>
      <dsp:spPr>
        <a:xfrm>
          <a:off x="4694" y="143654"/>
          <a:ext cx="2052355" cy="1289136"/>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ESP32</a:t>
          </a:r>
          <a:r>
            <a:rPr lang="zh-CN" altLang="en-US" sz="2000" kern="1200" dirty="0"/>
            <a:t>按鈕按下</a:t>
          </a:r>
          <a:endParaRPr lang="en-US" sz="2000" kern="1200" dirty="0"/>
        </a:p>
      </dsp:txBody>
      <dsp:txXfrm>
        <a:off x="42452" y="181412"/>
        <a:ext cx="1976839" cy="1213620"/>
      </dsp:txXfrm>
    </dsp:sp>
    <dsp:sp modelId="{8AF46BBD-1444-42F9-ABB1-E0B09EDF69EA}">
      <dsp:nvSpPr>
        <dsp:cNvPr id="0" name=""/>
        <dsp:cNvSpPr/>
      </dsp:nvSpPr>
      <dsp:spPr>
        <a:xfrm>
          <a:off x="2262285" y="533730"/>
          <a:ext cx="435099" cy="508984"/>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en-US" sz="2000" kern="1200"/>
        </a:p>
      </dsp:txBody>
      <dsp:txXfrm>
        <a:off x="2262285" y="635527"/>
        <a:ext cx="304569" cy="305390"/>
      </dsp:txXfrm>
    </dsp:sp>
    <dsp:sp modelId="{1BC4F4A4-B586-4565-A1F2-000F70B4B233}">
      <dsp:nvSpPr>
        <dsp:cNvPr id="0" name=""/>
        <dsp:cNvSpPr/>
      </dsp:nvSpPr>
      <dsp:spPr>
        <a:xfrm>
          <a:off x="2877992" y="143654"/>
          <a:ext cx="2052355" cy="1289136"/>
        </a:xfrm>
        <a:prstGeom prst="roundRect">
          <a:avLst>
            <a:gd name="adj" fmla="val 10000"/>
          </a:avLst>
        </a:prstGeom>
        <a:solidFill>
          <a:schemeClr val="accent2">
            <a:hueOff val="-485121"/>
            <a:satOff val="-27976"/>
            <a:lumOff val="287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POST</a:t>
          </a:r>
          <a:r>
            <a:rPr lang="zh-TW" sz="2000" kern="1200" dirty="0"/>
            <a:t>數據</a:t>
          </a:r>
          <a:r>
            <a:rPr lang="zh-CN" altLang="en-US" sz="2000" kern="1200" dirty="0"/>
            <a:t>到伺服器</a:t>
          </a:r>
          <a:endParaRPr lang="en-US" sz="2000" kern="1200" dirty="0"/>
        </a:p>
      </dsp:txBody>
      <dsp:txXfrm>
        <a:off x="2915750" y="181412"/>
        <a:ext cx="1976839" cy="1213620"/>
      </dsp:txXfrm>
    </dsp:sp>
    <dsp:sp modelId="{4EFA368D-878D-4026-8E9A-A4F4631BE60A}">
      <dsp:nvSpPr>
        <dsp:cNvPr id="0" name=""/>
        <dsp:cNvSpPr/>
      </dsp:nvSpPr>
      <dsp:spPr>
        <a:xfrm>
          <a:off x="5135583" y="533730"/>
          <a:ext cx="435099" cy="508984"/>
        </a:xfrm>
        <a:prstGeom prst="rightArrow">
          <a:avLst>
            <a:gd name="adj1" fmla="val 60000"/>
            <a:gd name="adj2" fmla="val 50000"/>
          </a:avLst>
        </a:prstGeom>
        <a:solidFill>
          <a:schemeClr val="accent2">
            <a:hueOff val="-727682"/>
            <a:satOff val="-41964"/>
            <a:lumOff val="4314"/>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en-US" sz="2000" kern="1200"/>
        </a:p>
      </dsp:txBody>
      <dsp:txXfrm>
        <a:off x="5135583" y="635527"/>
        <a:ext cx="304569" cy="305390"/>
      </dsp:txXfrm>
    </dsp:sp>
    <dsp:sp modelId="{60ABF09C-7D9C-42B8-87F9-11E79F1BE879}">
      <dsp:nvSpPr>
        <dsp:cNvPr id="0" name=""/>
        <dsp:cNvSpPr/>
      </dsp:nvSpPr>
      <dsp:spPr>
        <a:xfrm>
          <a:off x="5751290" y="143654"/>
          <a:ext cx="2052355" cy="1289136"/>
        </a:xfrm>
        <a:prstGeom prst="roundRect">
          <a:avLst>
            <a:gd name="adj" fmla="val 10000"/>
          </a:avLst>
        </a:prstGeom>
        <a:solidFill>
          <a:schemeClr val="accent2">
            <a:hueOff val="-970242"/>
            <a:satOff val="-55952"/>
            <a:lumOff val="575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altLang="zh-CN" sz="2000" b="0" i="0" kern="1200" dirty="0"/>
            <a:t>PHP &amp; Line Json </a:t>
          </a:r>
        </a:p>
        <a:p>
          <a:pPr marL="0" lvl="0" indent="0" algn="ctr" defTabSz="889000">
            <a:lnSpc>
              <a:spcPct val="90000"/>
            </a:lnSpc>
            <a:spcBef>
              <a:spcPct val="0"/>
            </a:spcBef>
            <a:spcAft>
              <a:spcPct val="35000"/>
            </a:spcAft>
            <a:buNone/>
          </a:pPr>
          <a:r>
            <a:rPr lang="en-US" sz="2000" b="0" i="0" kern="1200" dirty="0"/>
            <a:t>Flexible rich menu </a:t>
          </a:r>
          <a:r>
            <a:rPr lang="zh-TW" altLang="en-US" sz="2000" b="0" i="0" kern="1200" dirty="0"/>
            <a:t>圖文選單</a:t>
          </a:r>
          <a:endParaRPr lang="en-US" sz="2000" kern="1200" dirty="0"/>
        </a:p>
      </dsp:txBody>
      <dsp:txXfrm>
        <a:off x="5789048" y="181412"/>
        <a:ext cx="1976839" cy="1213620"/>
      </dsp:txXfrm>
    </dsp:sp>
    <dsp:sp modelId="{BEBE2FB3-18F1-4FCA-BC11-02C56902CED9}">
      <dsp:nvSpPr>
        <dsp:cNvPr id="0" name=""/>
        <dsp:cNvSpPr/>
      </dsp:nvSpPr>
      <dsp:spPr>
        <a:xfrm>
          <a:off x="8008882" y="533730"/>
          <a:ext cx="435099" cy="508984"/>
        </a:xfrm>
        <a:prstGeom prst="rightArrow">
          <a:avLst>
            <a:gd name="adj1" fmla="val 60000"/>
            <a:gd name="adj2" fmla="val 50000"/>
          </a:avLst>
        </a:prstGeom>
        <a:solidFill>
          <a:schemeClr val="accent2">
            <a:hueOff val="-1455363"/>
            <a:satOff val="-83928"/>
            <a:lumOff val="8628"/>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zh-TW" altLang="en-US" sz="1900" kern="1200"/>
        </a:p>
      </dsp:txBody>
      <dsp:txXfrm>
        <a:off x="8008882" y="635527"/>
        <a:ext cx="304569" cy="305390"/>
      </dsp:txXfrm>
    </dsp:sp>
    <dsp:sp modelId="{F686ED71-4DD5-4B9A-AC62-688AC4108D84}">
      <dsp:nvSpPr>
        <dsp:cNvPr id="0" name=""/>
        <dsp:cNvSpPr/>
      </dsp:nvSpPr>
      <dsp:spPr>
        <a:xfrm>
          <a:off x="8624588" y="143654"/>
          <a:ext cx="2052355" cy="1289136"/>
        </a:xfrm>
        <a:prstGeom prst="roundRect">
          <a:avLst>
            <a:gd name="adj" fmla="val 10000"/>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zh-CN" altLang="en-US" sz="2000" b="0" i="0" kern="1200"/>
            <a:t>發送到</a:t>
          </a:r>
          <a:r>
            <a:rPr lang="en-US" altLang="zh-CN" sz="2000" b="0" i="0" kern="1200"/>
            <a:t>Line</a:t>
          </a:r>
          <a:endParaRPr lang="en-US" sz="2000" kern="1200" dirty="0"/>
        </a:p>
      </dsp:txBody>
      <dsp:txXfrm>
        <a:off x="8662346" y="181412"/>
        <a:ext cx="1976839" cy="121362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6A8A71A-D13C-4B1C-8DBC-3248FAADF585}">
      <dsp:nvSpPr>
        <dsp:cNvPr id="0" name=""/>
        <dsp:cNvSpPr/>
      </dsp:nvSpPr>
      <dsp:spPr>
        <a:xfrm>
          <a:off x="908" y="112588"/>
          <a:ext cx="1937941" cy="1162765"/>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altLang="zh-CN" sz="1800" b="0" i="0" kern="1200" dirty="0"/>
            <a:t>Line Webhook</a:t>
          </a:r>
        </a:p>
        <a:p>
          <a:pPr marL="0" lvl="0" indent="0" algn="ctr" defTabSz="800100">
            <a:lnSpc>
              <a:spcPct val="90000"/>
            </a:lnSpc>
            <a:spcBef>
              <a:spcPct val="0"/>
            </a:spcBef>
            <a:spcAft>
              <a:spcPct val="35000"/>
            </a:spcAft>
            <a:buNone/>
          </a:pPr>
          <a:r>
            <a:rPr lang="zh-CN" altLang="en-US" sz="1800" b="0" i="0" kern="1200" dirty="0"/>
            <a:t>文字</a:t>
          </a:r>
          <a:r>
            <a:rPr lang="en-US" altLang="zh-CN" sz="1800" b="0" i="0" kern="1200" dirty="0"/>
            <a:t>&amp;</a:t>
          </a:r>
          <a:r>
            <a:rPr lang="zh-CN" altLang="en-US" sz="1800" b="0" i="0" kern="1200" dirty="0"/>
            <a:t>錄音 </a:t>
          </a:r>
          <a:endParaRPr lang="en-US" altLang="zh-CN" sz="1800" b="0" i="0" kern="1200" dirty="0"/>
        </a:p>
      </dsp:txBody>
      <dsp:txXfrm>
        <a:off x="34964" y="146644"/>
        <a:ext cx="1869829" cy="1094653"/>
      </dsp:txXfrm>
    </dsp:sp>
    <dsp:sp modelId="{980CE2C4-7FA2-4000-B635-0B6BE55ED781}">
      <dsp:nvSpPr>
        <dsp:cNvPr id="0" name=""/>
        <dsp:cNvSpPr/>
      </dsp:nvSpPr>
      <dsp:spPr>
        <a:xfrm>
          <a:off x="2109389" y="453666"/>
          <a:ext cx="410843" cy="480609"/>
        </a:xfrm>
        <a:prstGeom prst="rightArrow">
          <a:avLst>
            <a:gd name="adj1" fmla="val 60000"/>
            <a:gd name="adj2" fmla="val 5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zh-TW" altLang="en-US" sz="1800" kern="1200"/>
        </a:p>
      </dsp:txBody>
      <dsp:txXfrm>
        <a:off x="2109389" y="549788"/>
        <a:ext cx="287590" cy="288365"/>
      </dsp:txXfrm>
    </dsp:sp>
    <dsp:sp modelId="{0B20E153-CD1F-4F34-A760-79808B9A4A4E}">
      <dsp:nvSpPr>
        <dsp:cNvPr id="0" name=""/>
        <dsp:cNvSpPr/>
      </dsp:nvSpPr>
      <dsp:spPr>
        <a:xfrm>
          <a:off x="2714027" y="112588"/>
          <a:ext cx="1937941" cy="1162765"/>
        </a:xfrm>
        <a:prstGeom prst="roundRect">
          <a:avLst>
            <a:gd name="adj" fmla="val 10000"/>
          </a:avLst>
        </a:prstGeom>
        <a:solidFill>
          <a:schemeClr val="accent4">
            <a:hueOff val="9800891"/>
            <a:satOff val="-40777"/>
            <a:lumOff val="960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PHP </a:t>
          </a:r>
          <a:r>
            <a:rPr lang="zh-CN" altLang="en-US" sz="1800" kern="1200" dirty="0"/>
            <a:t>接受</a:t>
          </a:r>
          <a:endParaRPr lang="en-US" altLang="zh-CN" sz="1800" kern="1200" dirty="0"/>
        </a:p>
        <a:p>
          <a:pPr marL="0" lvl="0" indent="0" algn="ctr" defTabSz="800100">
            <a:lnSpc>
              <a:spcPct val="90000"/>
            </a:lnSpc>
            <a:spcBef>
              <a:spcPct val="0"/>
            </a:spcBef>
            <a:spcAft>
              <a:spcPct val="35000"/>
            </a:spcAft>
            <a:buNone/>
          </a:pPr>
          <a:r>
            <a:rPr lang="zh-CN" altLang="en-US" sz="1800" kern="1200" dirty="0"/>
            <a:t>解析</a:t>
          </a:r>
          <a:r>
            <a:rPr lang="en-US" altLang="zh-CN" sz="1800" kern="1200" dirty="0"/>
            <a:t>Json </a:t>
          </a:r>
          <a:r>
            <a:rPr lang="zh-CN" altLang="en-US" sz="1800" kern="1200" dirty="0"/>
            <a:t>數據</a:t>
          </a:r>
          <a:endParaRPr lang="en-US" sz="1800" kern="1200" dirty="0"/>
        </a:p>
      </dsp:txBody>
      <dsp:txXfrm>
        <a:off x="2748083" y="146644"/>
        <a:ext cx="1869829" cy="1094653"/>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F2F3B52-EC55-4F19-90DF-ADC51AB848A7}">
      <dsp:nvSpPr>
        <dsp:cNvPr id="0" name=""/>
        <dsp:cNvSpPr/>
      </dsp:nvSpPr>
      <dsp:spPr>
        <a:xfrm>
          <a:off x="0" y="531"/>
          <a:ext cx="10515600" cy="0"/>
        </a:xfrm>
        <a:prstGeom prst="lin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6ACB2F4-56AA-4DF6-9CC7-2075CF6878B4}">
      <dsp:nvSpPr>
        <dsp:cNvPr id="0" name=""/>
        <dsp:cNvSpPr/>
      </dsp:nvSpPr>
      <dsp:spPr>
        <a:xfrm>
          <a:off x="0" y="531"/>
          <a:ext cx="10515600" cy="6214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zh-CN" sz="2700" kern="1200" dirty="0">
              <a:latin typeface="標楷體" panose="03000509000000000000" pitchFamily="65" charset="-120"/>
              <a:ea typeface="標楷體" panose="03000509000000000000" pitchFamily="65" charset="-120"/>
            </a:rPr>
            <a:t>花費及成本支出</a:t>
          </a:r>
          <a:endParaRPr lang="en-US" sz="2700" kern="1200" dirty="0">
            <a:latin typeface="標楷體" panose="03000509000000000000" pitchFamily="65" charset="-120"/>
            <a:ea typeface="標楷體" panose="03000509000000000000" pitchFamily="65" charset="-120"/>
          </a:endParaRPr>
        </a:p>
      </dsp:txBody>
      <dsp:txXfrm>
        <a:off x="0" y="531"/>
        <a:ext cx="10515600" cy="621467"/>
      </dsp:txXfrm>
    </dsp:sp>
    <dsp:sp modelId="{B8D63995-C92E-492B-8B27-94E55F33608C}">
      <dsp:nvSpPr>
        <dsp:cNvPr id="0" name=""/>
        <dsp:cNvSpPr/>
      </dsp:nvSpPr>
      <dsp:spPr>
        <a:xfrm>
          <a:off x="0" y="621999"/>
          <a:ext cx="10515600" cy="0"/>
        </a:xfrm>
        <a:prstGeom prst="line">
          <a:avLst/>
        </a:prstGeom>
        <a:solidFill>
          <a:schemeClr val="accent5">
            <a:hueOff val="-1126424"/>
            <a:satOff val="-2903"/>
            <a:lumOff val="-1961"/>
            <a:alphaOff val="0"/>
          </a:schemeClr>
        </a:solidFill>
        <a:ln w="12700" cap="flat" cmpd="sng" algn="ctr">
          <a:solidFill>
            <a:schemeClr val="accent5">
              <a:hueOff val="-1126424"/>
              <a:satOff val="-2903"/>
              <a:lumOff val="-196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0AC6CC2-326F-4C36-9D35-CF2E4ADABA80}">
      <dsp:nvSpPr>
        <dsp:cNvPr id="0" name=""/>
        <dsp:cNvSpPr/>
      </dsp:nvSpPr>
      <dsp:spPr>
        <a:xfrm>
          <a:off x="0" y="621999"/>
          <a:ext cx="10515600" cy="6214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zh-TW" sz="2700" kern="1200" dirty="0">
              <a:latin typeface="標楷體" panose="03000509000000000000" pitchFamily="65" charset="-120"/>
              <a:ea typeface="標楷體" panose="03000509000000000000" pitchFamily="65" charset="-120"/>
            </a:rPr>
            <a:t>問題討論與解決</a:t>
          </a:r>
          <a:endParaRPr lang="en-US" sz="2700" kern="1200" dirty="0">
            <a:latin typeface="標楷體" panose="03000509000000000000" pitchFamily="65" charset="-120"/>
            <a:ea typeface="標楷體" panose="03000509000000000000" pitchFamily="65" charset="-120"/>
          </a:endParaRPr>
        </a:p>
      </dsp:txBody>
      <dsp:txXfrm>
        <a:off x="0" y="621999"/>
        <a:ext cx="10515600" cy="621467"/>
      </dsp:txXfrm>
    </dsp:sp>
    <dsp:sp modelId="{FD949F85-C6EC-4821-B5DD-E9BA4DF2641E}">
      <dsp:nvSpPr>
        <dsp:cNvPr id="0" name=""/>
        <dsp:cNvSpPr/>
      </dsp:nvSpPr>
      <dsp:spPr>
        <a:xfrm>
          <a:off x="0" y="1243467"/>
          <a:ext cx="10515600" cy="0"/>
        </a:xfrm>
        <a:prstGeom prst="line">
          <a:avLst/>
        </a:prstGeom>
        <a:solidFill>
          <a:schemeClr val="accent5">
            <a:hueOff val="-2252848"/>
            <a:satOff val="-5806"/>
            <a:lumOff val="-3922"/>
            <a:alphaOff val="0"/>
          </a:schemeClr>
        </a:solidFill>
        <a:ln w="12700" cap="flat" cmpd="sng" algn="ctr">
          <a:solidFill>
            <a:schemeClr val="accent5">
              <a:hueOff val="-2252848"/>
              <a:satOff val="-5806"/>
              <a:lumOff val="-392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AF3757C-0798-45E1-8C17-854FFD38A496}">
      <dsp:nvSpPr>
        <dsp:cNvPr id="0" name=""/>
        <dsp:cNvSpPr/>
      </dsp:nvSpPr>
      <dsp:spPr>
        <a:xfrm>
          <a:off x="0" y="1243467"/>
          <a:ext cx="10515600" cy="6214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zh-TW" sz="2700" kern="1200" dirty="0">
              <a:latin typeface="標楷體" panose="03000509000000000000" pitchFamily="65" charset="-120"/>
              <a:ea typeface="標楷體" panose="03000509000000000000" pitchFamily="65" charset="-120"/>
            </a:rPr>
            <a:t>結論</a:t>
          </a:r>
          <a:endParaRPr lang="en-US" sz="2700" kern="1200" dirty="0">
            <a:latin typeface="標楷體" panose="03000509000000000000" pitchFamily="65" charset="-120"/>
            <a:ea typeface="標楷體" panose="03000509000000000000" pitchFamily="65" charset="-120"/>
          </a:endParaRPr>
        </a:p>
      </dsp:txBody>
      <dsp:txXfrm>
        <a:off x="0" y="1243467"/>
        <a:ext cx="10515600" cy="621467"/>
      </dsp:txXfrm>
    </dsp:sp>
    <dsp:sp modelId="{A5E3C3C2-F798-40D3-AF8E-93BCA26564FE}">
      <dsp:nvSpPr>
        <dsp:cNvPr id="0" name=""/>
        <dsp:cNvSpPr/>
      </dsp:nvSpPr>
      <dsp:spPr>
        <a:xfrm>
          <a:off x="0" y="1864935"/>
          <a:ext cx="10515600" cy="0"/>
        </a:xfrm>
        <a:prstGeom prst="line">
          <a:avLst/>
        </a:prstGeom>
        <a:solidFill>
          <a:schemeClr val="accent5">
            <a:hueOff val="-3379271"/>
            <a:satOff val="-8710"/>
            <a:lumOff val="-5883"/>
            <a:alphaOff val="0"/>
          </a:schemeClr>
        </a:solidFill>
        <a:ln w="12700" cap="flat" cmpd="sng" algn="ctr">
          <a:solidFill>
            <a:schemeClr val="accent5">
              <a:hueOff val="-3379271"/>
              <a:satOff val="-8710"/>
              <a:lumOff val="-588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D0B0DE8-22FB-455C-8954-DFCB2676D837}">
      <dsp:nvSpPr>
        <dsp:cNvPr id="0" name=""/>
        <dsp:cNvSpPr/>
      </dsp:nvSpPr>
      <dsp:spPr>
        <a:xfrm>
          <a:off x="0" y="1864935"/>
          <a:ext cx="10515600" cy="6214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zh-TW" sz="2700" kern="1200">
              <a:latin typeface="標楷體" panose="03000509000000000000" pitchFamily="65" charset="-120"/>
              <a:ea typeface="標楷體" panose="03000509000000000000" pitchFamily="65" charset="-120"/>
            </a:rPr>
            <a:t>個人</a:t>
          </a:r>
          <a:r>
            <a:rPr lang="zh-TW" sz="2700" kern="1200" dirty="0">
              <a:latin typeface="標楷體" panose="03000509000000000000" pitchFamily="65" charset="-120"/>
              <a:ea typeface="標楷體" panose="03000509000000000000" pitchFamily="65" charset="-120"/>
            </a:rPr>
            <a:t>啟發</a:t>
          </a:r>
          <a:endParaRPr lang="en-US" sz="2700" kern="1200" dirty="0">
            <a:latin typeface="標楷體" panose="03000509000000000000" pitchFamily="65" charset="-120"/>
            <a:ea typeface="標楷體" panose="03000509000000000000" pitchFamily="65" charset="-120"/>
          </a:endParaRPr>
        </a:p>
      </dsp:txBody>
      <dsp:txXfrm>
        <a:off x="0" y="1864935"/>
        <a:ext cx="10515600" cy="621467"/>
      </dsp:txXfrm>
    </dsp:sp>
    <dsp:sp modelId="{575CF813-E015-4D4D-9181-A65E2F0B9D92}">
      <dsp:nvSpPr>
        <dsp:cNvPr id="0" name=""/>
        <dsp:cNvSpPr/>
      </dsp:nvSpPr>
      <dsp:spPr>
        <a:xfrm>
          <a:off x="0" y="2486402"/>
          <a:ext cx="10515600" cy="0"/>
        </a:xfrm>
        <a:prstGeom prst="line">
          <a:avLst/>
        </a:prstGeom>
        <a:solidFill>
          <a:schemeClr val="accent5">
            <a:hueOff val="-4505695"/>
            <a:satOff val="-11613"/>
            <a:lumOff val="-7843"/>
            <a:alphaOff val="0"/>
          </a:schemeClr>
        </a:solidFill>
        <a:ln w="12700" cap="flat" cmpd="sng" algn="ctr">
          <a:solidFill>
            <a:schemeClr val="accent5">
              <a:hueOff val="-4505695"/>
              <a:satOff val="-11613"/>
              <a:lumOff val="-784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84D3286-40A2-4F71-B05C-DDAE97F7F870}">
      <dsp:nvSpPr>
        <dsp:cNvPr id="0" name=""/>
        <dsp:cNvSpPr/>
      </dsp:nvSpPr>
      <dsp:spPr>
        <a:xfrm>
          <a:off x="0" y="2486402"/>
          <a:ext cx="10515600" cy="6214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zh-CN" altLang="en-US" sz="2700" kern="1200">
              <a:latin typeface="標楷體" panose="03000509000000000000" pitchFamily="65" charset="-120"/>
              <a:ea typeface="標楷體" panose="03000509000000000000" pitchFamily="65" charset="-120"/>
            </a:rPr>
            <a:t>各項佔比</a:t>
          </a:r>
          <a:endParaRPr lang="en-US" sz="2700" kern="1200" dirty="0">
            <a:latin typeface="標楷體" panose="03000509000000000000" pitchFamily="65" charset="-120"/>
            <a:ea typeface="標楷體" panose="03000509000000000000" pitchFamily="65" charset="-120"/>
          </a:endParaRPr>
        </a:p>
      </dsp:txBody>
      <dsp:txXfrm>
        <a:off x="0" y="2486402"/>
        <a:ext cx="10515600" cy="621467"/>
      </dsp:txXfrm>
    </dsp:sp>
    <dsp:sp modelId="{A8D62220-6A86-47C1-A200-6D66F79D9544}">
      <dsp:nvSpPr>
        <dsp:cNvPr id="0" name=""/>
        <dsp:cNvSpPr/>
      </dsp:nvSpPr>
      <dsp:spPr>
        <a:xfrm>
          <a:off x="0" y="3107870"/>
          <a:ext cx="10515600" cy="0"/>
        </a:xfrm>
        <a:prstGeom prst="line">
          <a:avLst/>
        </a:prstGeom>
        <a:solidFill>
          <a:schemeClr val="accent5">
            <a:hueOff val="-5632119"/>
            <a:satOff val="-14516"/>
            <a:lumOff val="-9804"/>
            <a:alphaOff val="0"/>
          </a:schemeClr>
        </a:solidFill>
        <a:ln w="12700" cap="flat" cmpd="sng" algn="ctr">
          <a:solidFill>
            <a:schemeClr val="accent5">
              <a:hueOff val="-5632119"/>
              <a:satOff val="-14516"/>
              <a:lumOff val="-9804"/>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A54495D-8C4C-46B0-83C7-B9B82F4C8CFC}">
      <dsp:nvSpPr>
        <dsp:cNvPr id="0" name=""/>
        <dsp:cNvSpPr/>
      </dsp:nvSpPr>
      <dsp:spPr>
        <a:xfrm>
          <a:off x="0" y="3107870"/>
          <a:ext cx="10515600" cy="6214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zh-CN" sz="2700" kern="1200" dirty="0">
              <a:latin typeface="標楷體" panose="03000509000000000000" pitchFamily="65" charset="-120"/>
              <a:ea typeface="標楷體" panose="03000509000000000000" pitchFamily="65" charset="-120"/>
            </a:rPr>
            <a:t>項目供應商或服務商</a:t>
          </a:r>
          <a:endParaRPr lang="en-US" sz="2700" kern="1200" dirty="0">
            <a:latin typeface="標楷體" panose="03000509000000000000" pitchFamily="65" charset="-120"/>
            <a:ea typeface="標楷體" panose="03000509000000000000" pitchFamily="65" charset="-120"/>
          </a:endParaRPr>
        </a:p>
      </dsp:txBody>
      <dsp:txXfrm>
        <a:off x="0" y="3107870"/>
        <a:ext cx="10515600" cy="621467"/>
      </dsp:txXfrm>
    </dsp:sp>
    <dsp:sp modelId="{8F2B4884-8103-4FAB-8B85-ED09973CFEC5}">
      <dsp:nvSpPr>
        <dsp:cNvPr id="0" name=""/>
        <dsp:cNvSpPr/>
      </dsp:nvSpPr>
      <dsp:spPr>
        <a:xfrm>
          <a:off x="0" y="3729338"/>
          <a:ext cx="10515600" cy="0"/>
        </a:xfrm>
        <a:prstGeom prst="line">
          <a:avLst/>
        </a:prstGeom>
        <a:solidFill>
          <a:schemeClr val="accent5">
            <a:hueOff val="-6758543"/>
            <a:satOff val="-17419"/>
            <a:lumOff val="-11765"/>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EBF86B4-427B-4A88-9E5A-612C13FF98E2}">
      <dsp:nvSpPr>
        <dsp:cNvPr id="0" name=""/>
        <dsp:cNvSpPr/>
      </dsp:nvSpPr>
      <dsp:spPr>
        <a:xfrm>
          <a:off x="0" y="3729338"/>
          <a:ext cx="10515600" cy="6214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zh-TW" sz="2700" kern="1200" dirty="0">
              <a:latin typeface="標楷體" panose="03000509000000000000" pitchFamily="65" charset="-120"/>
              <a:ea typeface="標楷體" panose="03000509000000000000" pitchFamily="65" charset="-120"/>
            </a:rPr>
            <a:t>完整組織結構圖</a:t>
          </a:r>
          <a:endParaRPr lang="en-US" sz="2700" kern="1200" dirty="0">
            <a:latin typeface="標楷體" panose="03000509000000000000" pitchFamily="65" charset="-120"/>
            <a:ea typeface="標楷體" panose="03000509000000000000" pitchFamily="65" charset="-120"/>
          </a:endParaRPr>
        </a:p>
      </dsp:txBody>
      <dsp:txXfrm>
        <a:off x="0" y="3729338"/>
        <a:ext cx="10515600" cy="621467"/>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2.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D37EDBB-4C7E-458C-8081-732E81F2C989}" type="datetimeFigureOut">
              <a:rPr lang="zh-CN" altLang="en-US" smtClean="0"/>
              <a:t>2023/12/7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F864D19-9D93-47A8-8EC6-5175BEEC192E}" type="slidenum">
              <a:rPr lang="zh-CN" altLang="en-US" smtClean="0"/>
              <a:t>‹#›</a:t>
            </a:fld>
            <a:endParaRPr lang="zh-CN" altLang="en-US"/>
          </a:p>
        </p:txBody>
      </p:sp>
    </p:spTree>
    <p:extLst>
      <p:ext uri="{BB962C8B-B14F-4D97-AF65-F5344CB8AC3E}">
        <p14:creationId xmlns:p14="http://schemas.microsoft.com/office/powerpoint/2010/main" val="40652251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stackoverflow.com/questions/74082200/mq-sensors-giving-0-value-when-using-wifi-h-esp32-but-works-fine-without-it" TargetMode="External"/><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F864D19-9D93-47A8-8EC6-5175BEEC192E}" type="slidenum">
              <a:rPr lang="zh-CN" altLang="en-US" smtClean="0"/>
              <a:t>2</a:t>
            </a:fld>
            <a:endParaRPr lang="zh-CN" altLang="en-US"/>
          </a:p>
        </p:txBody>
      </p:sp>
    </p:spTree>
    <p:extLst>
      <p:ext uri="{BB962C8B-B14F-4D97-AF65-F5344CB8AC3E}">
        <p14:creationId xmlns:p14="http://schemas.microsoft.com/office/powerpoint/2010/main" val="20518572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CN" altLang="en-US" dirty="0"/>
              <a:t>通過</a:t>
            </a:r>
            <a:r>
              <a:rPr lang="en-US" altLang="zh-CN" dirty="0"/>
              <a:t>WP</a:t>
            </a:r>
            <a:r>
              <a:rPr lang="zh-CN" altLang="en-US" dirty="0"/>
              <a:t>配合外掛</a:t>
            </a:r>
            <a:r>
              <a:rPr lang="en-US" altLang="zh-CN" dirty="0"/>
              <a:t>PHP</a:t>
            </a:r>
            <a:r>
              <a:rPr lang="zh-CN" altLang="en-US" dirty="0"/>
              <a:t>語言，利用</a:t>
            </a:r>
            <a:r>
              <a:rPr lang="en-US" altLang="zh-CN" dirty="0" err="1"/>
              <a:t>highcharts</a:t>
            </a:r>
            <a:r>
              <a:rPr lang="zh-CN" altLang="en-US" dirty="0"/>
              <a:t>的</a:t>
            </a:r>
            <a:r>
              <a:rPr lang="en-US" altLang="zh-CN" dirty="0" err="1"/>
              <a:t>css</a:t>
            </a:r>
            <a:r>
              <a:rPr lang="zh-CN" altLang="en-US" dirty="0"/>
              <a:t>抓取</a:t>
            </a:r>
            <a:r>
              <a:rPr lang="en-US" altLang="zh-CN" dirty="0" err="1"/>
              <a:t>sql</a:t>
            </a:r>
            <a:r>
              <a:rPr lang="zh-CN" altLang="en-US" dirty="0"/>
              <a:t>裡面的數據做折線圖。左：電腦。右：手機</a:t>
            </a:r>
            <a:endParaRPr lang="zh-TW" altLang="en-US" dirty="0"/>
          </a:p>
        </p:txBody>
      </p:sp>
      <p:sp>
        <p:nvSpPr>
          <p:cNvPr id="4" name="投影片編號版面配置區 3"/>
          <p:cNvSpPr>
            <a:spLocks noGrp="1"/>
          </p:cNvSpPr>
          <p:nvPr>
            <p:ph type="sldNum" sz="quarter" idx="5"/>
          </p:nvPr>
        </p:nvSpPr>
        <p:spPr/>
        <p:txBody>
          <a:bodyPr/>
          <a:lstStyle/>
          <a:p>
            <a:fld id="{0F864D19-9D93-47A8-8EC6-5175BEEC192E}" type="slidenum">
              <a:rPr lang="zh-CN" altLang="en-US" smtClean="0"/>
              <a:t>17</a:t>
            </a:fld>
            <a:endParaRPr lang="zh-CN" altLang="en-US"/>
          </a:p>
        </p:txBody>
      </p:sp>
    </p:spTree>
    <p:extLst>
      <p:ext uri="{BB962C8B-B14F-4D97-AF65-F5344CB8AC3E}">
        <p14:creationId xmlns:p14="http://schemas.microsoft.com/office/powerpoint/2010/main" val="30712192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0F864D19-9D93-47A8-8EC6-5175BEEC192E}" type="slidenum">
              <a:rPr lang="zh-CN" altLang="en-US" smtClean="0"/>
              <a:t>18</a:t>
            </a:fld>
            <a:endParaRPr lang="zh-CN" altLang="en-US"/>
          </a:p>
        </p:txBody>
      </p:sp>
    </p:spTree>
    <p:extLst>
      <p:ext uri="{BB962C8B-B14F-4D97-AF65-F5344CB8AC3E}">
        <p14:creationId xmlns:p14="http://schemas.microsoft.com/office/powerpoint/2010/main" val="23915846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CN" altLang="en-US" dirty="0"/>
              <a:t>這個也是</a:t>
            </a:r>
            <a:r>
              <a:rPr lang="en-US" altLang="zh-CN" dirty="0"/>
              <a:t>WP</a:t>
            </a:r>
            <a:r>
              <a:rPr lang="zh-CN" altLang="en-US" dirty="0"/>
              <a:t>配合外掛</a:t>
            </a:r>
            <a:r>
              <a:rPr lang="en-US" altLang="zh-CN" dirty="0"/>
              <a:t>PHP</a:t>
            </a:r>
            <a:r>
              <a:rPr lang="zh-CN" altLang="en-US" dirty="0"/>
              <a:t>語言去作的，那他作用是</a:t>
            </a:r>
            <a:r>
              <a:rPr lang="en-US" altLang="zh-CN" dirty="0"/>
              <a:t>….</a:t>
            </a:r>
            <a:endParaRPr lang="zh-TW" altLang="en-US" dirty="0"/>
          </a:p>
        </p:txBody>
      </p:sp>
      <p:sp>
        <p:nvSpPr>
          <p:cNvPr id="4" name="投影片編號版面配置區 3"/>
          <p:cNvSpPr>
            <a:spLocks noGrp="1"/>
          </p:cNvSpPr>
          <p:nvPr>
            <p:ph type="sldNum" sz="quarter" idx="5"/>
          </p:nvPr>
        </p:nvSpPr>
        <p:spPr/>
        <p:txBody>
          <a:bodyPr/>
          <a:lstStyle/>
          <a:p>
            <a:fld id="{0F864D19-9D93-47A8-8EC6-5175BEEC192E}" type="slidenum">
              <a:rPr lang="zh-CN" altLang="en-US" smtClean="0"/>
              <a:t>19</a:t>
            </a:fld>
            <a:endParaRPr lang="zh-CN" altLang="en-US"/>
          </a:p>
        </p:txBody>
      </p:sp>
    </p:spTree>
    <p:extLst>
      <p:ext uri="{BB962C8B-B14F-4D97-AF65-F5344CB8AC3E}">
        <p14:creationId xmlns:p14="http://schemas.microsoft.com/office/powerpoint/2010/main" val="18509888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CN" altLang="en-US" dirty="0"/>
              <a:t>圖片描述一下，這邊是</a:t>
            </a:r>
            <a:r>
              <a:rPr lang="zh-TW" altLang="zh-TW" sz="1200" kern="100" dirty="0">
                <a:effectLst/>
                <a:latin typeface="Calibri" panose="020F0502020204030204" pitchFamily="34" charset="0"/>
                <a:ea typeface="標楷體" panose="03000509000000000000" pitchFamily="65" charset="-120"/>
                <a:cs typeface="Times New Roman" panose="02020603050405020304" pitchFamily="18" charset="0"/>
              </a:rPr>
              <a:t>側視圖</a:t>
            </a:r>
            <a:r>
              <a:rPr lang="zh-CN" altLang="en-US" sz="1200" kern="100" dirty="0">
                <a:effectLst/>
                <a:latin typeface="Calibri" panose="020F0502020204030204" pitchFamily="34" charset="0"/>
                <a:ea typeface="標楷體" panose="03000509000000000000" pitchFamily="65" charset="-120"/>
                <a:cs typeface="Times New Roman" panose="02020603050405020304" pitchFamily="18" charset="0"/>
              </a:rPr>
              <a:t>，</a:t>
            </a:r>
            <a:r>
              <a:rPr lang="zh-CN" altLang="en-US" dirty="0"/>
              <a:t>這邊是</a:t>
            </a:r>
            <a:r>
              <a:rPr lang="zh-TW" altLang="zh-TW" sz="1200" kern="100" dirty="0">
                <a:effectLst/>
                <a:latin typeface="Calibri" panose="020F0502020204030204" pitchFamily="34" charset="0"/>
                <a:ea typeface="標楷體" panose="03000509000000000000" pitchFamily="65" charset="-120"/>
                <a:cs typeface="Times New Roman" panose="02020603050405020304" pitchFamily="18" charset="0"/>
              </a:rPr>
              <a:t>上視圖</a:t>
            </a:r>
            <a:endParaRPr lang="zh-TW" altLang="en-US" dirty="0"/>
          </a:p>
        </p:txBody>
      </p:sp>
      <p:sp>
        <p:nvSpPr>
          <p:cNvPr id="4" name="投影片編號版面配置區 3"/>
          <p:cNvSpPr>
            <a:spLocks noGrp="1"/>
          </p:cNvSpPr>
          <p:nvPr>
            <p:ph type="sldNum" sz="quarter" idx="5"/>
          </p:nvPr>
        </p:nvSpPr>
        <p:spPr/>
        <p:txBody>
          <a:bodyPr/>
          <a:lstStyle/>
          <a:p>
            <a:fld id="{0F864D19-9D93-47A8-8EC6-5175BEEC192E}" type="slidenum">
              <a:rPr lang="zh-CN" altLang="en-US" smtClean="0"/>
              <a:t>20</a:t>
            </a:fld>
            <a:endParaRPr lang="zh-CN" altLang="en-US"/>
          </a:p>
        </p:txBody>
      </p:sp>
    </p:spTree>
    <p:extLst>
      <p:ext uri="{BB962C8B-B14F-4D97-AF65-F5344CB8AC3E}">
        <p14:creationId xmlns:p14="http://schemas.microsoft.com/office/powerpoint/2010/main" val="36213983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200" dirty="0"/>
              <a:t>GitHub</a:t>
            </a:r>
            <a:r>
              <a:rPr lang="zh-CN" altLang="en-US" sz="1200" dirty="0"/>
              <a:t>一個開源項目去編寫，他有解決我一些音頻編碼格式上的問題，但是原作者設計的是一個單次錄音行為，然後放在</a:t>
            </a:r>
            <a:r>
              <a:rPr lang="en-US" altLang="zh-CN" sz="1200" dirty="0"/>
              <a:t>SD</a:t>
            </a:r>
            <a:r>
              <a:rPr lang="zh-CN" altLang="en-US" sz="1200" dirty="0"/>
              <a:t>卡再上傳的一個動作。</a:t>
            </a:r>
            <a:endParaRPr lang="en-US" altLang="zh-CN" sz="1200" dirty="0"/>
          </a:p>
          <a:p>
            <a:r>
              <a:rPr lang="zh-CN" altLang="en-US" dirty="0"/>
              <a:t>但是我的項目想法是希望重複性錄音動作，不希望別人寫什麼就用什麼，所以理解對方的程序，去設計自己需要的功能</a:t>
            </a:r>
            <a:endParaRPr lang="en-US" altLang="zh-CN" dirty="0"/>
          </a:p>
        </p:txBody>
      </p:sp>
      <p:sp>
        <p:nvSpPr>
          <p:cNvPr id="4" name="投影片編號版面配置區 3"/>
          <p:cNvSpPr>
            <a:spLocks noGrp="1"/>
          </p:cNvSpPr>
          <p:nvPr>
            <p:ph type="sldNum" sz="quarter" idx="5"/>
          </p:nvPr>
        </p:nvSpPr>
        <p:spPr/>
        <p:txBody>
          <a:bodyPr/>
          <a:lstStyle/>
          <a:p>
            <a:fld id="{0F864D19-9D93-47A8-8EC6-5175BEEC192E}" type="slidenum">
              <a:rPr lang="zh-CN" altLang="en-US" smtClean="0"/>
              <a:t>24</a:t>
            </a:fld>
            <a:endParaRPr lang="zh-CN" altLang="en-US"/>
          </a:p>
        </p:txBody>
      </p:sp>
    </p:spTree>
    <p:extLst>
      <p:ext uri="{BB962C8B-B14F-4D97-AF65-F5344CB8AC3E}">
        <p14:creationId xmlns:p14="http://schemas.microsoft.com/office/powerpoint/2010/main" val="29663197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CN" altLang="en-US" dirty="0"/>
              <a:t>要理解要創新，當然會卡著，</a:t>
            </a:r>
            <a:endParaRPr lang="en-US" altLang="zh-CN" dirty="0"/>
          </a:p>
          <a:p>
            <a:r>
              <a:rPr lang="zh-CN" altLang="en-US" dirty="0"/>
              <a:t>最後格式化。完成</a:t>
            </a:r>
            <a:r>
              <a:rPr lang="en-US" altLang="zh-CN" dirty="0"/>
              <a:t>esp32</a:t>
            </a:r>
            <a:r>
              <a:rPr lang="zh-CN" altLang="en-US" dirty="0"/>
              <a:t>上的程序</a:t>
            </a:r>
            <a:endParaRPr lang="zh-TW" altLang="en-US" dirty="0"/>
          </a:p>
        </p:txBody>
      </p:sp>
      <p:sp>
        <p:nvSpPr>
          <p:cNvPr id="4" name="投影片編號版面配置區 3"/>
          <p:cNvSpPr>
            <a:spLocks noGrp="1"/>
          </p:cNvSpPr>
          <p:nvPr>
            <p:ph type="sldNum" sz="quarter" idx="5"/>
          </p:nvPr>
        </p:nvSpPr>
        <p:spPr/>
        <p:txBody>
          <a:bodyPr/>
          <a:lstStyle/>
          <a:p>
            <a:fld id="{0F864D19-9D93-47A8-8EC6-5175BEEC192E}" type="slidenum">
              <a:rPr lang="zh-CN" altLang="en-US" smtClean="0"/>
              <a:t>25</a:t>
            </a:fld>
            <a:endParaRPr lang="zh-CN" altLang="en-US"/>
          </a:p>
        </p:txBody>
      </p:sp>
    </p:spTree>
    <p:extLst>
      <p:ext uri="{BB962C8B-B14F-4D97-AF65-F5344CB8AC3E}">
        <p14:creationId xmlns:p14="http://schemas.microsoft.com/office/powerpoint/2010/main" val="26326827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CN" altLang="en-US" dirty="0"/>
              <a:t>發送</a:t>
            </a:r>
            <a:r>
              <a:rPr lang="en-US" altLang="zh-CN" dirty="0"/>
              <a:t>wav</a:t>
            </a:r>
            <a:r>
              <a:rPr lang="zh-CN" altLang="en-US" dirty="0"/>
              <a:t>檔案後，</a:t>
            </a:r>
            <a:r>
              <a:rPr lang="en-US" altLang="zh-CN" dirty="0"/>
              <a:t>PHP</a:t>
            </a:r>
            <a:r>
              <a:rPr lang="zh-CN" altLang="en-US" dirty="0"/>
              <a:t>接受</a:t>
            </a:r>
            <a:endParaRPr lang="zh-TW" altLang="en-US" dirty="0"/>
          </a:p>
        </p:txBody>
      </p:sp>
      <p:sp>
        <p:nvSpPr>
          <p:cNvPr id="4" name="投影片編號版面配置區 3"/>
          <p:cNvSpPr>
            <a:spLocks noGrp="1"/>
          </p:cNvSpPr>
          <p:nvPr>
            <p:ph type="sldNum" sz="quarter" idx="5"/>
          </p:nvPr>
        </p:nvSpPr>
        <p:spPr/>
        <p:txBody>
          <a:bodyPr/>
          <a:lstStyle/>
          <a:p>
            <a:fld id="{0F864D19-9D93-47A8-8EC6-5175BEEC192E}" type="slidenum">
              <a:rPr lang="zh-CN" altLang="en-US" smtClean="0"/>
              <a:t>26</a:t>
            </a:fld>
            <a:endParaRPr lang="zh-CN" altLang="en-US"/>
          </a:p>
        </p:txBody>
      </p:sp>
    </p:spTree>
    <p:extLst>
      <p:ext uri="{BB962C8B-B14F-4D97-AF65-F5344CB8AC3E}">
        <p14:creationId xmlns:p14="http://schemas.microsoft.com/office/powerpoint/2010/main" val="33617261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solidFill>
                  <a:schemeClr val="tx1">
                    <a:lumMod val="75000"/>
                    <a:lumOff val="25000"/>
                  </a:schemeClr>
                </a:solidFill>
                <a:latin typeface="標楷體" panose="03000509000000000000" pitchFamily="65" charset="-120"/>
                <a:ea typeface="標楷體" panose="03000509000000000000" pitchFamily="65" charset="-120"/>
                <a:cs typeface="Times New Roman" panose="02020603050405020304" pitchFamily="18" charset="0"/>
              </a:rPr>
              <a:t>INMP441</a:t>
            </a:r>
            <a:r>
              <a:rPr lang="zh-CN" altLang="en-US" dirty="0"/>
              <a:t>通過</a:t>
            </a:r>
            <a:r>
              <a:rPr lang="en-US" altLang="zh-CN" dirty="0"/>
              <a:t>i2s</a:t>
            </a:r>
            <a:r>
              <a:rPr lang="zh-CN" altLang="en-US" dirty="0"/>
              <a:t>接口</a:t>
            </a:r>
            <a:r>
              <a:rPr lang="en-US" altLang="zh-CN" dirty="0"/>
              <a:t>:</a:t>
            </a:r>
            <a:r>
              <a:rPr lang="en-US" altLang="zh-TW" b="0" i="0" dirty="0">
                <a:solidFill>
                  <a:srgbClr val="4D5156"/>
                </a:solidFill>
                <a:effectLst/>
                <a:latin typeface="arial" panose="020B0604020202020204" pitchFamily="34" charset="0"/>
              </a:rPr>
              <a:t>IC</a:t>
            </a:r>
            <a:r>
              <a:rPr lang="zh-TW" altLang="en-US" b="0" i="0" dirty="0">
                <a:solidFill>
                  <a:srgbClr val="4D5156"/>
                </a:solidFill>
                <a:effectLst/>
                <a:latin typeface="arial" panose="020B0604020202020204" pitchFamily="34" charset="0"/>
              </a:rPr>
              <a:t>間傳輸數位音訊資料的一種介面標準，採用序列的方式傳輸</a:t>
            </a:r>
            <a:r>
              <a:rPr lang="en-US" altLang="zh-TW" b="0" i="0" dirty="0">
                <a:solidFill>
                  <a:srgbClr val="4D5156"/>
                </a:solidFill>
                <a:effectLst/>
                <a:latin typeface="arial" panose="020B0604020202020204" pitchFamily="34" charset="0"/>
              </a:rPr>
              <a:t>2</a:t>
            </a:r>
            <a:r>
              <a:rPr lang="zh-TW" altLang="en-US" b="0" i="0" dirty="0">
                <a:solidFill>
                  <a:srgbClr val="4D5156"/>
                </a:solidFill>
                <a:effectLst/>
                <a:latin typeface="arial" panose="020B0604020202020204" pitchFamily="34" charset="0"/>
              </a:rPr>
              <a:t>組（左右聲道）資料</a:t>
            </a:r>
            <a:r>
              <a:rPr lang="en-US" altLang="zh-TW" b="0" i="0" dirty="0">
                <a:solidFill>
                  <a:srgbClr val="4D5156"/>
                </a:solidFill>
                <a:effectLst/>
                <a:latin typeface="arial" panose="020B0604020202020204" pitchFamily="34" charset="0"/>
              </a:rPr>
              <a:t>.</a:t>
            </a:r>
          </a:p>
          <a:p>
            <a:r>
              <a:rPr lang="zh-TW" altLang="en-US" b="0" i="0" dirty="0">
                <a:solidFill>
                  <a:srgbClr val="333333"/>
                </a:solidFill>
                <a:effectLst/>
                <a:latin typeface="Microsoft JhengHei" panose="020B0604030504040204" pitchFamily="34" charset="-120"/>
                <a:ea typeface="Microsoft JhengHei" panose="020B0604030504040204" pitchFamily="34" charset="-120"/>
              </a:rPr>
              <a:t>標準的</a:t>
            </a:r>
            <a:r>
              <a:rPr lang="en-US" altLang="zh-TW" b="0" i="0" dirty="0">
                <a:solidFill>
                  <a:srgbClr val="333333"/>
                </a:solidFill>
                <a:effectLst/>
                <a:latin typeface="Microsoft JhengHei" panose="020B0604030504040204" pitchFamily="34" charset="-120"/>
                <a:ea typeface="Microsoft JhengHei" panose="020B0604030504040204" pitchFamily="34" charset="-120"/>
              </a:rPr>
              <a:t>I2S</a:t>
            </a:r>
            <a:r>
              <a:rPr lang="zh-TW" altLang="en-US" b="0" i="0" dirty="0">
                <a:solidFill>
                  <a:srgbClr val="333333"/>
                </a:solidFill>
                <a:effectLst/>
                <a:latin typeface="Microsoft JhengHei" panose="020B0604030504040204" pitchFamily="34" charset="-120"/>
                <a:ea typeface="Microsoft JhengHei" panose="020B0604030504040204" pitchFamily="34" charset="-120"/>
              </a:rPr>
              <a:t>匯流排電纜是由</a:t>
            </a:r>
            <a:r>
              <a:rPr lang="en-US" altLang="zh-TW" b="0" i="0" dirty="0">
                <a:solidFill>
                  <a:srgbClr val="333333"/>
                </a:solidFill>
                <a:effectLst/>
                <a:latin typeface="Microsoft JhengHei" panose="020B0604030504040204" pitchFamily="34" charset="-120"/>
                <a:ea typeface="Microsoft JhengHei" panose="020B0604030504040204" pitchFamily="34" charset="-120"/>
              </a:rPr>
              <a:t>3</a:t>
            </a:r>
            <a:r>
              <a:rPr lang="zh-TW" altLang="en-US" b="0" i="0" dirty="0">
                <a:solidFill>
                  <a:srgbClr val="333333"/>
                </a:solidFill>
                <a:effectLst/>
                <a:latin typeface="Microsoft JhengHei" panose="020B0604030504040204" pitchFamily="34" charset="-120"/>
                <a:ea typeface="Microsoft JhengHei" panose="020B0604030504040204" pitchFamily="34" charset="-120"/>
              </a:rPr>
              <a:t>根串列導線組成的：</a:t>
            </a:r>
            <a:r>
              <a:rPr lang="en-US" altLang="zh-TW" b="0" i="0" dirty="0">
                <a:solidFill>
                  <a:srgbClr val="333333"/>
                </a:solidFill>
                <a:effectLst/>
                <a:latin typeface="Microsoft JhengHei" panose="020B0604030504040204" pitchFamily="34" charset="-120"/>
                <a:ea typeface="Microsoft JhengHei" panose="020B0604030504040204" pitchFamily="34" charset="-120"/>
              </a:rPr>
              <a:t>1</a:t>
            </a:r>
            <a:r>
              <a:rPr lang="zh-TW" altLang="en-US" b="0" i="0" dirty="0">
                <a:solidFill>
                  <a:srgbClr val="333333"/>
                </a:solidFill>
                <a:effectLst/>
                <a:latin typeface="Microsoft JhengHei" panose="020B0604030504040204" pitchFamily="34" charset="-120"/>
                <a:ea typeface="Microsoft JhengHei" panose="020B0604030504040204" pitchFamily="34" charset="-120"/>
              </a:rPr>
              <a:t>根是時分多路復用（簡稱</a:t>
            </a:r>
            <a:r>
              <a:rPr lang="en-US" altLang="zh-TW" b="0" i="0" dirty="0">
                <a:solidFill>
                  <a:srgbClr val="333333"/>
                </a:solidFill>
                <a:effectLst/>
                <a:latin typeface="Microsoft JhengHei" panose="020B0604030504040204" pitchFamily="34" charset="-120"/>
                <a:ea typeface="Microsoft JhengHei" panose="020B0604030504040204" pitchFamily="34" charset="-120"/>
              </a:rPr>
              <a:t>TDM</a:t>
            </a:r>
            <a:r>
              <a:rPr lang="zh-TW" altLang="en-US" b="0" i="0" dirty="0">
                <a:solidFill>
                  <a:srgbClr val="333333"/>
                </a:solidFill>
                <a:effectLst/>
                <a:latin typeface="Microsoft JhengHei" panose="020B0604030504040204" pitchFamily="34" charset="-120"/>
                <a:ea typeface="Microsoft JhengHei" panose="020B0604030504040204" pitchFamily="34" charset="-120"/>
              </a:rPr>
              <a:t>）數據線；</a:t>
            </a:r>
            <a:r>
              <a:rPr lang="en-US" altLang="zh-TW" b="0" i="0" dirty="0">
                <a:solidFill>
                  <a:srgbClr val="333333"/>
                </a:solidFill>
                <a:effectLst/>
                <a:latin typeface="Microsoft JhengHei" panose="020B0604030504040204" pitchFamily="34" charset="-120"/>
                <a:ea typeface="Microsoft JhengHei" panose="020B0604030504040204" pitchFamily="34" charset="-120"/>
              </a:rPr>
              <a:t>1</a:t>
            </a:r>
            <a:r>
              <a:rPr lang="zh-TW" altLang="en-US" b="0" i="0" dirty="0">
                <a:solidFill>
                  <a:srgbClr val="333333"/>
                </a:solidFill>
                <a:effectLst/>
                <a:latin typeface="Microsoft JhengHei" panose="020B0604030504040204" pitchFamily="34" charset="-120"/>
                <a:ea typeface="Microsoft JhengHei" panose="020B0604030504040204" pitchFamily="34" charset="-120"/>
              </a:rPr>
              <a:t>根是字選擇線；</a:t>
            </a:r>
            <a:r>
              <a:rPr lang="en-US" altLang="zh-TW" b="0" i="0" dirty="0">
                <a:solidFill>
                  <a:srgbClr val="333333"/>
                </a:solidFill>
                <a:effectLst/>
                <a:latin typeface="Microsoft JhengHei" panose="020B0604030504040204" pitchFamily="34" charset="-120"/>
                <a:ea typeface="Microsoft JhengHei" panose="020B0604030504040204" pitchFamily="34" charset="-120"/>
              </a:rPr>
              <a:t>1</a:t>
            </a:r>
            <a:r>
              <a:rPr lang="zh-TW" altLang="en-US" b="0" i="0" dirty="0">
                <a:solidFill>
                  <a:srgbClr val="333333"/>
                </a:solidFill>
                <a:effectLst/>
                <a:latin typeface="Microsoft JhengHei" panose="020B0604030504040204" pitchFamily="34" charset="-120"/>
                <a:ea typeface="Microsoft JhengHei" panose="020B0604030504040204" pitchFamily="34" charset="-120"/>
              </a:rPr>
              <a:t>根是時鐘線。</a:t>
            </a:r>
            <a:endParaRPr lang="en-US" altLang="zh-TW" b="0" i="0" dirty="0">
              <a:solidFill>
                <a:srgbClr val="4D5156"/>
              </a:solidFill>
              <a:effectLst/>
              <a:latin typeface="arial" panose="020B0604020202020204" pitchFamily="34" charset="0"/>
            </a:endParaRPr>
          </a:p>
          <a:p>
            <a:r>
              <a:rPr lang="en-US" altLang="zh-TW" b="0" i="0" dirty="0">
                <a:solidFill>
                  <a:srgbClr val="4D5156"/>
                </a:solidFill>
                <a:effectLst/>
                <a:latin typeface="arial" panose="020B0604020202020204" pitchFamily="34" charset="0"/>
              </a:rPr>
              <a:t>I2c:</a:t>
            </a:r>
            <a:r>
              <a:rPr lang="zh-TW" altLang="en-US" b="0" i="0" dirty="0">
                <a:solidFill>
                  <a:srgbClr val="040C28"/>
                </a:solidFill>
                <a:effectLst/>
                <a:latin typeface="Google Sans"/>
              </a:rPr>
              <a:t>是一種串列通訊匯流排</a:t>
            </a:r>
            <a:r>
              <a:rPr lang="en-US" altLang="zh-TW" b="0" i="0" dirty="0">
                <a:solidFill>
                  <a:srgbClr val="040C28"/>
                </a:solidFill>
                <a:effectLst/>
                <a:latin typeface="Google Sans"/>
              </a:rPr>
              <a:t>,</a:t>
            </a:r>
            <a:r>
              <a:rPr lang="zh-TW" altLang="en-US" b="0" i="0" dirty="0">
                <a:solidFill>
                  <a:srgbClr val="202122"/>
                </a:solidFill>
                <a:effectLst/>
                <a:latin typeface="Arial" panose="020B0604020202020204" pitchFamily="34" charset="0"/>
              </a:rPr>
              <a:t> 使用兩個雙向開漏線，串列資料線（</a:t>
            </a:r>
            <a:r>
              <a:rPr lang="en-US" altLang="zh-TW" b="0" i="0" dirty="0">
                <a:solidFill>
                  <a:srgbClr val="202122"/>
                </a:solidFill>
                <a:effectLst/>
                <a:latin typeface="Arial" panose="020B0604020202020204" pitchFamily="34" charset="0"/>
              </a:rPr>
              <a:t>SDA</a:t>
            </a:r>
            <a:r>
              <a:rPr lang="zh-TW" altLang="en-US" b="0" i="0" dirty="0">
                <a:solidFill>
                  <a:srgbClr val="202122"/>
                </a:solidFill>
                <a:effectLst/>
                <a:latin typeface="Arial" panose="020B0604020202020204" pitchFamily="34" charset="0"/>
              </a:rPr>
              <a:t>）和串列時鐘線（</a:t>
            </a:r>
            <a:r>
              <a:rPr lang="en-US" altLang="zh-TW" b="0" i="0" dirty="0">
                <a:solidFill>
                  <a:srgbClr val="202122"/>
                </a:solidFill>
                <a:effectLst/>
                <a:latin typeface="Arial" panose="020B0604020202020204" pitchFamily="34" charset="0"/>
              </a:rPr>
              <a:t>SCL</a:t>
            </a:r>
            <a:r>
              <a:rPr lang="zh-TW" altLang="en-US" b="0" i="0" dirty="0">
                <a:solidFill>
                  <a:srgbClr val="202122"/>
                </a:solidFill>
                <a:effectLst/>
                <a:latin typeface="Arial" panose="020B0604020202020204" pitchFamily="34" charset="0"/>
              </a:rPr>
              <a:t>）</a:t>
            </a:r>
            <a:endParaRPr lang="zh-TW" altLang="en-US" dirty="0"/>
          </a:p>
        </p:txBody>
      </p:sp>
      <p:sp>
        <p:nvSpPr>
          <p:cNvPr id="4" name="投影片編號版面配置區 3"/>
          <p:cNvSpPr>
            <a:spLocks noGrp="1"/>
          </p:cNvSpPr>
          <p:nvPr>
            <p:ph type="sldNum" sz="quarter" idx="5"/>
          </p:nvPr>
        </p:nvSpPr>
        <p:spPr/>
        <p:txBody>
          <a:bodyPr/>
          <a:lstStyle/>
          <a:p>
            <a:fld id="{0F864D19-9D93-47A8-8EC6-5175BEEC192E}" type="slidenum">
              <a:rPr lang="zh-CN" altLang="en-US" smtClean="0"/>
              <a:t>28</a:t>
            </a:fld>
            <a:endParaRPr lang="zh-CN" altLang="en-US"/>
          </a:p>
        </p:txBody>
      </p:sp>
    </p:spTree>
    <p:extLst>
      <p:ext uri="{BB962C8B-B14F-4D97-AF65-F5344CB8AC3E}">
        <p14:creationId xmlns:p14="http://schemas.microsoft.com/office/powerpoint/2010/main" val="32278342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200" kern="1200" dirty="0">
                <a:solidFill>
                  <a:srgbClr val="FFFFFF"/>
                </a:solidFill>
                <a:latin typeface="+mj-lt"/>
                <a:ea typeface="+mj-ea"/>
                <a:cs typeface="+mj-cs"/>
              </a:rPr>
              <a:t>第</a:t>
            </a:r>
            <a:r>
              <a:rPr lang="zh-CN" altLang="en-US" sz="1200" kern="1200" dirty="0">
                <a:solidFill>
                  <a:srgbClr val="FFFFFF"/>
                </a:solidFill>
                <a:latin typeface="+mj-lt"/>
                <a:ea typeface="+mj-ea"/>
                <a:cs typeface="+mj-cs"/>
              </a:rPr>
              <a:t>三</a:t>
            </a:r>
            <a:r>
              <a:rPr lang="zh-TW" altLang="en-US" sz="1200" kern="1200" dirty="0">
                <a:solidFill>
                  <a:srgbClr val="FFFFFF"/>
                </a:solidFill>
                <a:latin typeface="+mj-lt"/>
                <a:ea typeface="+mj-ea"/>
                <a:cs typeface="+mj-cs"/>
              </a:rPr>
              <a:t>板塊</a:t>
            </a:r>
            <a:r>
              <a:rPr lang="zh-CN" altLang="en-US" sz="1200" kern="1200" dirty="0">
                <a:solidFill>
                  <a:srgbClr val="FFFFFF"/>
                </a:solidFill>
                <a:latin typeface="+mj-lt"/>
                <a:ea typeface="+mj-ea"/>
                <a:cs typeface="+mj-cs"/>
              </a:rPr>
              <a:t>就是反過來，利用</a:t>
            </a:r>
            <a:r>
              <a:rPr lang="en-US" altLang="zh-CN" sz="1200" kern="1200" dirty="0">
                <a:solidFill>
                  <a:srgbClr val="FFFFFF"/>
                </a:solidFill>
                <a:latin typeface="+mj-lt"/>
                <a:ea typeface="+mj-ea"/>
                <a:cs typeface="+mj-cs"/>
              </a:rPr>
              <a:t>LINE</a:t>
            </a:r>
            <a:endParaRPr lang="zh-TW" altLang="en-US" dirty="0"/>
          </a:p>
        </p:txBody>
      </p:sp>
      <p:sp>
        <p:nvSpPr>
          <p:cNvPr id="4" name="投影片編號版面配置區 3"/>
          <p:cNvSpPr>
            <a:spLocks noGrp="1"/>
          </p:cNvSpPr>
          <p:nvPr>
            <p:ph type="sldNum" sz="quarter" idx="5"/>
          </p:nvPr>
        </p:nvSpPr>
        <p:spPr/>
        <p:txBody>
          <a:bodyPr/>
          <a:lstStyle/>
          <a:p>
            <a:fld id="{0F864D19-9D93-47A8-8EC6-5175BEEC192E}" type="slidenum">
              <a:rPr lang="zh-CN" altLang="en-US" smtClean="0"/>
              <a:t>30</a:t>
            </a:fld>
            <a:endParaRPr lang="zh-CN" altLang="en-US"/>
          </a:p>
        </p:txBody>
      </p:sp>
    </p:spTree>
    <p:extLst>
      <p:ext uri="{BB962C8B-B14F-4D97-AF65-F5344CB8AC3E}">
        <p14:creationId xmlns:p14="http://schemas.microsoft.com/office/powerpoint/2010/main" val="46785881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0F864D19-9D93-47A8-8EC6-5175BEEC192E}" type="slidenum">
              <a:rPr lang="zh-CN" altLang="en-US" smtClean="0"/>
              <a:t>31</a:t>
            </a:fld>
            <a:endParaRPr lang="zh-CN" altLang="en-US"/>
          </a:p>
        </p:txBody>
      </p:sp>
    </p:spTree>
    <p:extLst>
      <p:ext uri="{BB962C8B-B14F-4D97-AF65-F5344CB8AC3E}">
        <p14:creationId xmlns:p14="http://schemas.microsoft.com/office/powerpoint/2010/main" val="9147438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CN" altLang="en-US" dirty="0"/>
              <a:t>本專題針對</a:t>
            </a:r>
            <a:r>
              <a:rPr lang="zh-TW" altLang="zh-TW" sz="1200" kern="100" dirty="0">
                <a:effectLst/>
                <a:latin typeface="Calibri" panose="020F0502020204030204" pitchFamily="34" charset="0"/>
                <a:ea typeface="標楷體" panose="03000509000000000000" pitchFamily="65" charset="-120"/>
                <a:cs typeface="Times New Roman" panose="02020603050405020304" pitchFamily="18" charset="0"/>
              </a:rPr>
              <a:t>高齡化的社會</a:t>
            </a:r>
            <a:r>
              <a:rPr lang="zh-CN" altLang="en-US" sz="1200" kern="100" dirty="0">
                <a:effectLst/>
                <a:latin typeface="Calibri" panose="020F0502020204030204" pitchFamily="34" charset="0"/>
                <a:ea typeface="標楷體" panose="03000509000000000000" pitchFamily="65" charset="-120"/>
                <a:cs typeface="Times New Roman" panose="02020603050405020304" pitchFamily="18" charset="0"/>
              </a:rPr>
              <a:t>，老年人當然</a:t>
            </a:r>
            <a:r>
              <a:rPr lang="zh-TW" altLang="zh-TW" sz="1200" kern="100" dirty="0">
                <a:effectLst/>
                <a:latin typeface="Calibri" panose="020F0502020204030204" pitchFamily="34" charset="0"/>
                <a:ea typeface="標楷體" panose="03000509000000000000" pitchFamily="65" charset="-120"/>
                <a:cs typeface="Times New Roman" panose="02020603050405020304" pitchFamily="18" charset="0"/>
              </a:rPr>
              <a:t>養兒防老</a:t>
            </a:r>
            <a:endParaRPr lang="en-US" altLang="zh-TW" sz="1200" kern="100" dirty="0">
              <a:effectLst/>
              <a:latin typeface="Calibri" panose="020F0502020204030204" pitchFamily="34" charset="0"/>
              <a:ea typeface="標楷體" panose="03000509000000000000" pitchFamily="65" charset="-120"/>
              <a:cs typeface="Times New Roman" panose="02020603050405020304" pitchFamily="18" charset="0"/>
            </a:endParaRPr>
          </a:p>
          <a:p>
            <a:r>
              <a:rPr lang="zh-CN" altLang="en-US" dirty="0"/>
              <a:t>要如何同時應付兩方面，同時不失去平衡。</a:t>
            </a:r>
            <a:endParaRPr lang="zh-TW" altLang="en-US" dirty="0"/>
          </a:p>
        </p:txBody>
      </p:sp>
      <p:sp>
        <p:nvSpPr>
          <p:cNvPr id="4" name="投影片編號版面配置區 3"/>
          <p:cNvSpPr>
            <a:spLocks noGrp="1"/>
          </p:cNvSpPr>
          <p:nvPr>
            <p:ph type="sldNum" sz="quarter" idx="5"/>
          </p:nvPr>
        </p:nvSpPr>
        <p:spPr/>
        <p:txBody>
          <a:bodyPr/>
          <a:lstStyle/>
          <a:p>
            <a:fld id="{0F864D19-9D93-47A8-8EC6-5175BEEC192E}" type="slidenum">
              <a:rPr lang="zh-CN" altLang="en-US" smtClean="0"/>
              <a:t>4</a:t>
            </a:fld>
            <a:endParaRPr lang="zh-CN" altLang="en-US"/>
          </a:p>
        </p:txBody>
      </p:sp>
    </p:spTree>
    <p:extLst>
      <p:ext uri="{BB962C8B-B14F-4D97-AF65-F5344CB8AC3E}">
        <p14:creationId xmlns:p14="http://schemas.microsoft.com/office/powerpoint/2010/main" val="295613455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CN" altLang="en-US" dirty="0"/>
              <a:t>同時，</a:t>
            </a:r>
            <a:r>
              <a:rPr lang="en-US" altLang="zh-TW" b="0" i="0" dirty="0">
                <a:solidFill>
                  <a:srgbClr val="FFFFFF"/>
                </a:solidFill>
                <a:effectLst/>
                <a:latin typeface="KaiTi" panose="02010609060101010101" pitchFamily="49" charset="-122"/>
                <a:ea typeface="KaiTi" panose="02010609060101010101" pitchFamily="49" charset="-122"/>
              </a:rPr>
              <a:t>Flex Message </a:t>
            </a:r>
            <a:r>
              <a:rPr lang="zh-TW" altLang="en-US" b="0" i="0" dirty="0">
                <a:solidFill>
                  <a:srgbClr val="FFFFFF"/>
                </a:solidFill>
                <a:effectLst/>
                <a:latin typeface="KaiTi" panose="02010609060101010101" pitchFamily="49" charset="-122"/>
                <a:ea typeface="KaiTi" panose="02010609060101010101" pitchFamily="49" charset="-122"/>
              </a:rPr>
              <a:t>彈性訊息</a:t>
            </a:r>
            <a:r>
              <a:rPr lang="zh-CN" altLang="en-US" b="0" i="0" dirty="0">
                <a:solidFill>
                  <a:srgbClr val="FFFFFF"/>
                </a:solidFill>
                <a:effectLst/>
                <a:latin typeface="KaiTi" panose="02010609060101010101" pitchFamily="49" charset="-122"/>
                <a:ea typeface="KaiTi" panose="02010609060101010101" pitchFamily="49" charset="-122"/>
              </a:rPr>
              <a:t>及</a:t>
            </a:r>
            <a:r>
              <a:rPr lang="en-US" altLang="zh-TW" b="0" i="0" dirty="0">
                <a:solidFill>
                  <a:srgbClr val="FFFFFF"/>
                </a:solidFill>
                <a:effectLst/>
                <a:latin typeface="KaiTi" panose="02010609060101010101" pitchFamily="49" charset="-122"/>
                <a:ea typeface="KaiTi" panose="02010609060101010101" pitchFamily="49" charset="-122"/>
              </a:rPr>
              <a:t>Quick reply </a:t>
            </a:r>
            <a:r>
              <a:rPr lang="zh-TW" altLang="en-US" b="0" i="0" dirty="0">
                <a:solidFill>
                  <a:srgbClr val="FFFFFF"/>
                </a:solidFill>
                <a:effectLst/>
                <a:latin typeface="KaiTi" panose="02010609060101010101" pitchFamily="49" charset="-122"/>
                <a:ea typeface="KaiTi" panose="02010609060101010101" pitchFamily="49" charset="-122"/>
              </a:rPr>
              <a:t>快速回覆</a:t>
            </a:r>
            <a:endParaRPr lang="zh-TW" altLang="en-US" dirty="0"/>
          </a:p>
        </p:txBody>
      </p:sp>
      <p:sp>
        <p:nvSpPr>
          <p:cNvPr id="4" name="投影片編號版面配置區 3"/>
          <p:cNvSpPr>
            <a:spLocks noGrp="1"/>
          </p:cNvSpPr>
          <p:nvPr>
            <p:ph type="sldNum" sz="quarter" idx="5"/>
          </p:nvPr>
        </p:nvSpPr>
        <p:spPr/>
        <p:txBody>
          <a:bodyPr/>
          <a:lstStyle/>
          <a:p>
            <a:fld id="{0F864D19-9D93-47A8-8EC6-5175BEEC192E}" type="slidenum">
              <a:rPr lang="zh-CN" altLang="en-US" smtClean="0"/>
              <a:t>34</a:t>
            </a:fld>
            <a:endParaRPr lang="zh-CN" altLang="en-US"/>
          </a:p>
        </p:txBody>
      </p:sp>
    </p:spTree>
    <p:extLst>
      <p:ext uri="{BB962C8B-B14F-4D97-AF65-F5344CB8AC3E}">
        <p14:creationId xmlns:p14="http://schemas.microsoft.com/office/powerpoint/2010/main" val="14530145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solidFill>
                  <a:schemeClr val="tx1">
                    <a:lumMod val="75000"/>
                    <a:lumOff val="25000"/>
                  </a:schemeClr>
                </a:solidFill>
                <a:latin typeface="標楷體" panose="03000509000000000000" pitchFamily="65" charset="-120"/>
                <a:ea typeface="標楷體" panose="03000509000000000000" pitchFamily="65" charset="-120"/>
                <a:cs typeface="Times New Roman" panose="02020603050405020304" pitchFamily="18" charset="0"/>
              </a:rPr>
              <a:t>MAX98357A </a:t>
            </a:r>
            <a:r>
              <a:rPr lang="en-US" altLang="zh-TW" b="0" i="0" dirty="0">
                <a:solidFill>
                  <a:srgbClr val="333333"/>
                </a:solidFill>
                <a:effectLst/>
                <a:latin typeface="Microsoft JhengHei" panose="020B0604030504040204" pitchFamily="34" charset="-120"/>
                <a:ea typeface="Microsoft JhengHei" panose="020B0604030504040204" pitchFamily="34" charset="-120"/>
              </a:rPr>
              <a:t>I2S</a:t>
            </a:r>
            <a:r>
              <a:rPr lang="zh-TW" altLang="en-US" b="0" i="0" dirty="0">
                <a:solidFill>
                  <a:srgbClr val="333333"/>
                </a:solidFill>
                <a:effectLst/>
                <a:latin typeface="Microsoft JhengHei" panose="020B0604030504040204" pitchFamily="34" charset="-120"/>
                <a:ea typeface="Microsoft JhengHei" panose="020B0604030504040204" pitchFamily="34" charset="-120"/>
              </a:rPr>
              <a:t>匯流排 </a:t>
            </a:r>
            <a:r>
              <a:rPr lang="zh-CN" altLang="en-US" b="0" i="0" dirty="0">
                <a:solidFill>
                  <a:srgbClr val="333333"/>
                </a:solidFill>
                <a:effectLst/>
                <a:latin typeface="Microsoft JhengHei" panose="020B0604030504040204" pitchFamily="34" charset="-120"/>
                <a:ea typeface="Microsoft JhengHei" panose="020B0604030504040204" pitchFamily="34" charset="-120"/>
              </a:rPr>
              <a:t>放大器</a:t>
            </a:r>
            <a:endParaRPr lang="zh-TW" altLang="en-US" dirty="0"/>
          </a:p>
        </p:txBody>
      </p:sp>
      <p:sp>
        <p:nvSpPr>
          <p:cNvPr id="4" name="投影片編號版面配置區 3"/>
          <p:cNvSpPr>
            <a:spLocks noGrp="1"/>
          </p:cNvSpPr>
          <p:nvPr>
            <p:ph type="sldNum" sz="quarter" idx="5"/>
          </p:nvPr>
        </p:nvSpPr>
        <p:spPr/>
        <p:txBody>
          <a:bodyPr/>
          <a:lstStyle/>
          <a:p>
            <a:fld id="{0F864D19-9D93-47A8-8EC6-5175BEEC192E}" type="slidenum">
              <a:rPr lang="zh-CN" altLang="en-US" smtClean="0"/>
              <a:t>35</a:t>
            </a:fld>
            <a:endParaRPr lang="zh-CN" altLang="en-US"/>
          </a:p>
        </p:txBody>
      </p:sp>
    </p:spTree>
    <p:extLst>
      <p:ext uri="{BB962C8B-B14F-4D97-AF65-F5344CB8AC3E}">
        <p14:creationId xmlns:p14="http://schemas.microsoft.com/office/powerpoint/2010/main" val="34980634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CN" altLang="en-US" dirty="0"/>
              <a:t>以上就是全部的功能，接下來就是印刷電路板</a:t>
            </a:r>
          </a:p>
        </p:txBody>
      </p:sp>
      <p:sp>
        <p:nvSpPr>
          <p:cNvPr id="4" name="投影片編號版面配置區 3"/>
          <p:cNvSpPr>
            <a:spLocks noGrp="1"/>
          </p:cNvSpPr>
          <p:nvPr>
            <p:ph type="sldNum" sz="quarter" idx="5"/>
          </p:nvPr>
        </p:nvSpPr>
        <p:spPr/>
        <p:txBody>
          <a:bodyPr/>
          <a:lstStyle/>
          <a:p>
            <a:fld id="{0F864D19-9D93-47A8-8EC6-5175BEEC192E}" type="slidenum">
              <a:rPr lang="zh-CN" altLang="en-US" smtClean="0"/>
              <a:t>36</a:t>
            </a:fld>
            <a:endParaRPr lang="zh-CN" altLang="en-US"/>
          </a:p>
        </p:txBody>
      </p:sp>
    </p:spTree>
    <p:extLst>
      <p:ext uri="{BB962C8B-B14F-4D97-AF65-F5344CB8AC3E}">
        <p14:creationId xmlns:p14="http://schemas.microsoft.com/office/powerpoint/2010/main" val="25655205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CN" altLang="en-US" dirty="0"/>
              <a:t>那很明顯剛剛出了什麼問題，就包括</a:t>
            </a:r>
            <a:endParaRPr lang="zh-TW" altLang="en-US" dirty="0"/>
          </a:p>
        </p:txBody>
      </p:sp>
      <p:sp>
        <p:nvSpPr>
          <p:cNvPr id="4" name="投影片編號版面配置區 3"/>
          <p:cNvSpPr>
            <a:spLocks noGrp="1"/>
          </p:cNvSpPr>
          <p:nvPr>
            <p:ph type="sldNum" sz="quarter" idx="5"/>
          </p:nvPr>
        </p:nvSpPr>
        <p:spPr/>
        <p:txBody>
          <a:bodyPr/>
          <a:lstStyle/>
          <a:p>
            <a:fld id="{0F864D19-9D93-47A8-8EC6-5175BEEC192E}" type="slidenum">
              <a:rPr lang="zh-CN" altLang="en-US" smtClean="0"/>
              <a:t>44</a:t>
            </a:fld>
            <a:endParaRPr lang="zh-CN" altLang="en-US"/>
          </a:p>
        </p:txBody>
      </p:sp>
    </p:spTree>
    <p:extLst>
      <p:ext uri="{BB962C8B-B14F-4D97-AF65-F5344CB8AC3E}">
        <p14:creationId xmlns:p14="http://schemas.microsoft.com/office/powerpoint/2010/main" val="254593021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CN" altLang="en-US" dirty="0"/>
              <a:t>探討。最後就是</a:t>
            </a:r>
            <a:endParaRPr lang="zh-TW" altLang="en-US" dirty="0"/>
          </a:p>
        </p:txBody>
      </p:sp>
      <p:sp>
        <p:nvSpPr>
          <p:cNvPr id="4" name="投影片編號版面配置區 3"/>
          <p:cNvSpPr>
            <a:spLocks noGrp="1"/>
          </p:cNvSpPr>
          <p:nvPr>
            <p:ph type="sldNum" sz="quarter" idx="5"/>
          </p:nvPr>
        </p:nvSpPr>
        <p:spPr/>
        <p:txBody>
          <a:bodyPr/>
          <a:lstStyle/>
          <a:p>
            <a:fld id="{0F864D19-9D93-47A8-8EC6-5175BEEC192E}" type="slidenum">
              <a:rPr lang="zh-CN" altLang="en-US" smtClean="0"/>
              <a:t>48</a:t>
            </a:fld>
            <a:endParaRPr lang="zh-CN" altLang="en-US"/>
          </a:p>
        </p:txBody>
      </p:sp>
    </p:spTree>
    <p:extLst>
      <p:ext uri="{BB962C8B-B14F-4D97-AF65-F5344CB8AC3E}">
        <p14:creationId xmlns:p14="http://schemas.microsoft.com/office/powerpoint/2010/main" val="192129842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zh-TW" sz="1800" kern="100" dirty="0">
                <a:effectLst/>
                <a:latin typeface="Calibri" panose="020F0502020204030204" pitchFamily="34" charset="0"/>
                <a:ea typeface="標楷體" panose="03000509000000000000" pitchFamily="65" charset="-120"/>
                <a:cs typeface="Times New Roman" panose="02020603050405020304" pitchFamily="18" charset="0"/>
              </a:rPr>
              <a:t>三平台統計總結費用為：</a:t>
            </a:r>
            <a:r>
              <a:rPr lang="en-US" altLang="zh-TW" sz="1800" kern="100" dirty="0">
                <a:effectLst/>
                <a:latin typeface="Calibri" panose="020F0502020204030204" pitchFamily="34" charset="0"/>
                <a:ea typeface="標楷體" panose="03000509000000000000" pitchFamily="65" charset="-120"/>
                <a:cs typeface="Times New Roman" panose="02020603050405020304" pitchFamily="18" charset="0"/>
              </a:rPr>
              <a:t>7,370 TWD</a:t>
            </a:r>
            <a:endParaRPr lang="en-US" altLang="zh-TW" sz="1800" dirty="0">
              <a:effectLst/>
              <a:ea typeface="標楷體" panose="03000509000000000000" pitchFamily="65" charset="-120"/>
              <a:cs typeface="Times New Roman" panose="02020603050405020304" pitchFamily="18" charset="0"/>
            </a:endParaRPr>
          </a:p>
          <a:p>
            <a:r>
              <a:rPr lang="en-US" altLang="zh-TW" sz="1800" dirty="0">
                <a:effectLst/>
                <a:ea typeface="標楷體" panose="03000509000000000000" pitchFamily="65" charset="-120"/>
                <a:cs typeface="Times New Roman" panose="02020603050405020304" pitchFamily="18" charset="0"/>
              </a:rPr>
              <a:t>PM2.5 </a:t>
            </a:r>
            <a:r>
              <a:rPr lang="zh-TW" altLang="zh-TW" sz="1800" dirty="0">
                <a:effectLst/>
                <a:ea typeface="標楷體" panose="03000509000000000000" pitchFamily="65" charset="-120"/>
                <a:cs typeface="Times New Roman" panose="02020603050405020304" pitchFamily="18" charset="0"/>
              </a:rPr>
              <a:t>粉塵感測器為例，感測器不能夠準確輸出</a:t>
            </a:r>
            <a:r>
              <a:rPr lang="en-US" altLang="zh-TW" sz="1800" dirty="0">
                <a:effectLst/>
                <a:ea typeface="標楷體" panose="03000509000000000000" pitchFamily="65" charset="-120"/>
                <a:cs typeface="Times New Roman" panose="02020603050405020304" pitchFamily="18" charset="0"/>
              </a:rPr>
              <a:t>PM</a:t>
            </a:r>
            <a:r>
              <a:rPr lang="zh-TW" altLang="zh-TW" sz="1800" dirty="0">
                <a:effectLst/>
                <a:ea typeface="標楷體" panose="03000509000000000000" pitchFamily="65" charset="-120"/>
                <a:cs typeface="Times New Roman" panose="02020603050405020304" pitchFamily="18" charset="0"/>
              </a:rPr>
              <a:t>數值、存在非常大的誤差、函數庫資源不足等，最終才更換成為攀藤</a:t>
            </a:r>
            <a:r>
              <a:rPr lang="en-US" altLang="zh-TW" sz="1800" dirty="0">
                <a:effectLst/>
                <a:ea typeface="標楷體" panose="03000509000000000000" pitchFamily="65" charset="-120"/>
                <a:cs typeface="Times New Roman" panose="02020603050405020304" pitchFamily="18" charset="0"/>
              </a:rPr>
              <a:t> G5 PMS5003</a:t>
            </a:r>
            <a:r>
              <a:rPr lang="zh-TW" altLang="zh-TW" sz="1800" dirty="0">
                <a:effectLst/>
                <a:ea typeface="標楷體" panose="03000509000000000000" pitchFamily="65" charset="-120"/>
                <a:cs typeface="Times New Roman" panose="02020603050405020304" pitchFamily="18" charset="0"/>
              </a:rPr>
              <a:t>的感測器</a:t>
            </a:r>
            <a:r>
              <a:rPr lang="zh-CN" altLang="en-US" sz="1800" dirty="0">
                <a:effectLst/>
                <a:ea typeface="標楷體" panose="03000509000000000000" pitchFamily="65" charset="-120"/>
                <a:cs typeface="Times New Roman" panose="02020603050405020304" pitchFamily="18" charset="0"/>
              </a:rPr>
              <a:t>；</a:t>
            </a:r>
            <a:endParaRPr lang="en-US" altLang="zh-TW" sz="1800" dirty="0">
              <a:effectLst/>
              <a:ea typeface="標楷體" panose="03000509000000000000" pitchFamily="65" charset="-120"/>
              <a:cs typeface="Times New Roman" panose="02020603050405020304" pitchFamily="18" charset="0"/>
            </a:endParaRPr>
          </a:p>
          <a:p>
            <a:r>
              <a:rPr lang="en-US" altLang="zh-TW" sz="1800" dirty="0">
                <a:effectLst/>
                <a:latin typeface="標楷體" panose="03000509000000000000" pitchFamily="65" charset="-120"/>
                <a:cs typeface="Times New Roman" panose="02020603050405020304" pitchFamily="18" charset="0"/>
              </a:rPr>
              <a:t>DHT22</a:t>
            </a:r>
            <a:r>
              <a:rPr lang="zh-TW" altLang="zh-TW" sz="1800" dirty="0">
                <a:effectLst/>
                <a:ea typeface="標楷體" panose="03000509000000000000" pitchFamily="65" charset="-120"/>
                <a:cs typeface="Times New Roman" panose="02020603050405020304" pitchFamily="18" charset="0"/>
              </a:rPr>
              <a:t>溫濕度感應器在麵包板上連接腳位的時候沒有開清楚導致接反斷路燃燒</a:t>
            </a:r>
            <a:r>
              <a:rPr lang="zh-CN" altLang="en-US" sz="1800" dirty="0">
                <a:effectLst/>
                <a:ea typeface="標楷體" panose="03000509000000000000" pitchFamily="65" charset="-120"/>
                <a:cs typeface="Times New Roman" panose="02020603050405020304" pitchFamily="18" charset="0"/>
              </a:rPr>
              <a:t>；</a:t>
            </a:r>
            <a:endParaRPr lang="zh-TW" altLang="en-US" dirty="0"/>
          </a:p>
        </p:txBody>
      </p:sp>
      <p:sp>
        <p:nvSpPr>
          <p:cNvPr id="4" name="投影片編號版面配置區 3"/>
          <p:cNvSpPr>
            <a:spLocks noGrp="1"/>
          </p:cNvSpPr>
          <p:nvPr>
            <p:ph type="sldNum" sz="quarter" idx="5"/>
          </p:nvPr>
        </p:nvSpPr>
        <p:spPr/>
        <p:txBody>
          <a:bodyPr/>
          <a:lstStyle/>
          <a:p>
            <a:fld id="{0F864D19-9D93-47A8-8EC6-5175BEEC192E}" type="slidenum">
              <a:rPr lang="zh-CN" altLang="en-US" smtClean="0"/>
              <a:t>49</a:t>
            </a:fld>
            <a:endParaRPr lang="zh-CN" altLang="en-US"/>
          </a:p>
        </p:txBody>
      </p:sp>
    </p:spTree>
    <p:extLst>
      <p:ext uri="{BB962C8B-B14F-4D97-AF65-F5344CB8AC3E}">
        <p14:creationId xmlns:p14="http://schemas.microsoft.com/office/powerpoint/2010/main" val="333630065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u="sng" kern="100" dirty="0">
                <a:solidFill>
                  <a:srgbClr val="0563C1"/>
                </a:solidFill>
                <a:effectLst/>
                <a:latin typeface="標楷體" panose="03000509000000000000" pitchFamily="65" charset="-120"/>
                <a:ea typeface="標楷體" panose="03000509000000000000" pitchFamily="65" charset="-120"/>
                <a:cs typeface="Times New Roman" panose="02020603050405020304" pitchFamily="18" charset="0"/>
                <a:hlinkClick r:id="rId3"/>
              </a:rPr>
              <a:t>MQ sensors giving 0 value when using </a:t>
            </a:r>
            <a:r>
              <a:rPr lang="en-US" altLang="zh-TW" sz="1200" u="sng" kern="100" dirty="0" err="1">
                <a:solidFill>
                  <a:srgbClr val="0563C1"/>
                </a:solidFill>
                <a:effectLst/>
                <a:latin typeface="標楷體" panose="03000509000000000000" pitchFamily="65" charset="-120"/>
                <a:ea typeface="標楷體" panose="03000509000000000000" pitchFamily="65" charset="-120"/>
                <a:cs typeface="Times New Roman" panose="02020603050405020304" pitchFamily="18" charset="0"/>
                <a:hlinkClick r:id="rId3"/>
              </a:rPr>
              <a:t>WiFi.h</a:t>
            </a:r>
            <a:r>
              <a:rPr lang="en-US" altLang="zh-TW" sz="1200" u="sng" kern="100" dirty="0">
                <a:solidFill>
                  <a:srgbClr val="0563C1"/>
                </a:solidFill>
                <a:effectLst/>
                <a:latin typeface="標楷體" panose="03000509000000000000" pitchFamily="65" charset="-120"/>
                <a:ea typeface="標楷體" panose="03000509000000000000" pitchFamily="65" charset="-120"/>
                <a:cs typeface="Times New Roman" panose="02020603050405020304" pitchFamily="18" charset="0"/>
                <a:hlinkClick r:id="rId3"/>
              </a:rPr>
              <a:t> ESP32 - </a:t>
            </a:r>
            <a:r>
              <a:rPr lang="en-US" altLang="zh-TW" sz="1200" u="sng" kern="100" dirty="0" err="1">
                <a:solidFill>
                  <a:srgbClr val="0563C1"/>
                </a:solidFill>
                <a:effectLst/>
                <a:latin typeface="標楷體" panose="03000509000000000000" pitchFamily="65" charset="-120"/>
                <a:ea typeface="標楷體" panose="03000509000000000000" pitchFamily="65" charset="-120"/>
                <a:cs typeface="Times New Roman" panose="02020603050405020304" pitchFamily="18" charset="0"/>
                <a:hlinkClick r:id="rId3"/>
              </a:rPr>
              <a:t>Stackoverflow</a:t>
            </a:r>
            <a:endParaRPr lang="en-US" altLang="zh-CN" sz="1200" dirty="0">
              <a:effectLst/>
              <a:latin typeface="標楷體" panose="03000509000000000000" pitchFamily="65" charset="-120"/>
              <a:ea typeface="標楷體" panose="03000509000000000000" pitchFamily="65" charset="-120"/>
              <a:cs typeface="Times New Roman" panose="02020603050405020304" pitchFamily="18" charset="0"/>
            </a:endParaRPr>
          </a:p>
          <a:p>
            <a:endParaRPr lang="zh-TW" altLang="en-US" dirty="0"/>
          </a:p>
        </p:txBody>
      </p:sp>
      <p:sp>
        <p:nvSpPr>
          <p:cNvPr id="4" name="投影片編號版面配置區 3"/>
          <p:cNvSpPr>
            <a:spLocks noGrp="1"/>
          </p:cNvSpPr>
          <p:nvPr>
            <p:ph type="sldNum" sz="quarter" idx="5"/>
          </p:nvPr>
        </p:nvSpPr>
        <p:spPr/>
        <p:txBody>
          <a:bodyPr/>
          <a:lstStyle/>
          <a:p>
            <a:fld id="{0F864D19-9D93-47A8-8EC6-5175BEEC192E}" type="slidenum">
              <a:rPr lang="zh-CN" altLang="en-US" smtClean="0"/>
              <a:t>50</a:t>
            </a:fld>
            <a:endParaRPr lang="zh-CN" altLang="en-US"/>
          </a:p>
        </p:txBody>
      </p:sp>
    </p:spTree>
    <p:extLst>
      <p:ext uri="{BB962C8B-B14F-4D97-AF65-F5344CB8AC3E}">
        <p14:creationId xmlns:p14="http://schemas.microsoft.com/office/powerpoint/2010/main" val="198273950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0F864D19-9D93-47A8-8EC6-5175BEEC192E}" type="slidenum">
              <a:rPr lang="zh-CN" altLang="en-US" smtClean="0"/>
              <a:t>51</a:t>
            </a:fld>
            <a:endParaRPr lang="zh-CN" altLang="en-US"/>
          </a:p>
        </p:txBody>
      </p:sp>
    </p:spTree>
    <p:extLst>
      <p:ext uri="{BB962C8B-B14F-4D97-AF65-F5344CB8AC3E}">
        <p14:creationId xmlns:p14="http://schemas.microsoft.com/office/powerpoint/2010/main" val="244060654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0F864D19-9D93-47A8-8EC6-5175BEEC192E}" type="slidenum">
              <a:rPr lang="zh-CN" altLang="en-US" smtClean="0"/>
              <a:t>52</a:t>
            </a:fld>
            <a:endParaRPr lang="zh-CN" altLang="en-US"/>
          </a:p>
        </p:txBody>
      </p:sp>
    </p:spTree>
    <p:extLst>
      <p:ext uri="{BB962C8B-B14F-4D97-AF65-F5344CB8AC3E}">
        <p14:creationId xmlns:p14="http://schemas.microsoft.com/office/powerpoint/2010/main" val="19553081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0F864D19-9D93-47A8-8EC6-5175BEEC192E}" type="slidenum">
              <a:rPr lang="zh-CN" altLang="en-US" smtClean="0"/>
              <a:t>53</a:t>
            </a:fld>
            <a:endParaRPr lang="zh-CN" altLang="en-US"/>
          </a:p>
        </p:txBody>
      </p:sp>
    </p:spTree>
    <p:extLst>
      <p:ext uri="{BB962C8B-B14F-4D97-AF65-F5344CB8AC3E}">
        <p14:creationId xmlns:p14="http://schemas.microsoft.com/office/powerpoint/2010/main" val="31449989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針</a:t>
            </a:r>
            <a:r>
              <a:rPr lang="zh-CN" altLang="en-US" dirty="0"/>
              <a:t>對</a:t>
            </a:r>
            <a:endParaRPr lang="zh-TW" altLang="en-US" dirty="0"/>
          </a:p>
        </p:txBody>
      </p:sp>
      <p:sp>
        <p:nvSpPr>
          <p:cNvPr id="4" name="投影片編號版面配置區 3"/>
          <p:cNvSpPr>
            <a:spLocks noGrp="1"/>
          </p:cNvSpPr>
          <p:nvPr>
            <p:ph type="sldNum" sz="quarter" idx="5"/>
          </p:nvPr>
        </p:nvSpPr>
        <p:spPr/>
        <p:txBody>
          <a:bodyPr/>
          <a:lstStyle/>
          <a:p>
            <a:fld id="{0F864D19-9D93-47A8-8EC6-5175BEEC192E}" type="slidenum">
              <a:rPr lang="zh-CN" altLang="en-US" smtClean="0"/>
              <a:t>5</a:t>
            </a:fld>
            <a:endParaRPr lang="zh-CN" altLang="en-US"/>
          </a:p>
        </p:txBody>
      </p:sp>
    </p:spTree>
    <p:extLst>
      <p:ext uri="{BB962C8B-B14F-4D97-AF65-F5344CB8AC3E}">
        <p14:creationId xmlns:p14="http://schemas.microsoft.com/office/powerpoint/2010/main" val="186109360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CN" altLang="en-US" dirty="0"/>
              <a:t>所以在</a:t>
            </a:r>
            <a:r>
              <a:rPr lang="zh-CN" altLang="en-US" sz="1200" dirty="0"/>
              <a:t>個人啟發的部分</a:t>
            </a:r>
            <a:endParaRPr lang="zh-TW" altLang="en-US" dirty="0"/>
          </a:p>
        </p:txBody>
      </p:sp>
      <p:sp>
        <p:nvSpPr>
          <p:cNvPr id="4" name="投影片編號版面配置區 3"/>
          <p:cNvSpPr>
            <a:spLocks noGrp="1"/>
          </p:cNvSpPr>
          <p:nvPr>
            <p:ph type="sldNum" sz="quarter" idx="5"/>
          </p:nvPr>
        </p:nvSpPr>
        <p:spPr/>
        <p:txBody>
          <a:bodyPr/>
          <a:lstStyle/>
          <a:p>
            <a:fld id="{0F864D19-9D93-47A8-8EC6-5175BEEC192E}" type="slidenum">
              <a:rPr lang="zh-CN" altLang="en-US" smtClean="0"/>
              <a:t>54</a:t>
            </a:fld>
            <a:endParaRPr lang="zh-CN" altLang="en-US"/>
          </a:p>
        </p:txBody>
      </p:sp>
    </p:spTree>
    <p:extLst>
      <p:ext uri="{BB962C8B-B14F-4D97-AF65-F5344CB8AC3E}">
        <p14:creationId xmlns:p14="http://schemas.microsoft.com/office/powerpoint/2010/main" val="230361569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0F864D19-9D93-47A8-8EC6-5175BEEC192E}" type="slidenum">
              <a:rPr lang="zh-CN" altLang="en-US" smtClean="0"/>
              <a:t>57</a:t>
            </a:fld>
            <a:endParaRPr lang="zh-CN" altLang="en-US"/>
          </a:p>
        </p:txBody>
      </p:sp>
    </p:spTree>
    <p:extLst>
      <p:ext uri="{BB962C8B-B14F-4D97-AF65-F5344CB8AC3E}">
        <p14:creationId xmlns:p14="http://schemas.microsoft.com/office/powerpoint/2010/main" val="37261771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0F864D19-9D93-47A8-8EC6-5175BEEC192E}" type="slidenum">
              <a:rPr lang="zh-CN" altLang="en-US" smtClean="0"/>
              <a:t>7</a:t>
            </a:fld>
            <a:endParaRPr lang="zh-CN" altLang="en-US"/>
          </a:p>
        </p:txBody>
      </p:sp>
    </p:spTree>
    <p:extLst>
      <p:ext uri="{BB962C8B-B14F-4D97-AF65-F5344CB8AC3E}">
        <p14:creationId xmlns:p14="http://schemas.microsoft.com/office/powerpoint/2010/main" val="42152633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CN" altLang="en-US" dirty="0"/>
              <a:t>然後，因為</a:t>
            </a:r>
            <a:r>
              <a:rPr lang="en-US" altLang="zh-CN" dirty="0"/>
              <a:t>esp32</a:t>
            </a:r>
            <a:r>
              <a:rPr lang="zh-CN" altLang="en-US" dirty="0"/>
              <a:t>板子，一塊的</a:t>
            </a:r>
            <a:r>
              <a:rPr lang="en-US" altLang="zh-CN" dirty="0"/>
              <a:t>PINS</a:t>
            </a:r>
            <a:r>
              <a:rPr lang="zh-CN" altLang="en-US" dirty="0"/>
              <a:t>腳位接口不足夠我需要的想法應用，同時處理上多工會處理得比較快，所以動用了</a:t>
            </a:r>
            <a:r>
              <a:rPr lang="en-US" altLang="zh-CN" dirty="0"/>
              <a:t>3</a:t>
            </a:r>
            <a:r>
              <a:rPr lang="zh-CN" altLang="en-US" dirty="0"/>
              <a:t>塊</a:t>
            </a:r>
            <a:r>
              <a:rPr lang="en-US" altLang="zh-CN" dirty="0"/>
              <a:t>ESP32</a:t>
            </a:r>
            <a:r>
              <a:rPr lang="zh-CN" altLang="en-US" dirty="0"/>
              <a:t>去設計，接下來會單獨分解任務。</a:t>
            </a:r>
            <a:endParaRPr lang="en-US" altLang="zh-CN" dirty="0"/>
          </a:p>
          <a:p>
            <a:r>
              <a:rPr lang="zh-CN" altLang="en-US" dirty="0"/>
              <a:t>另外，在以下簡介盡量以圖代程序碼的方法簡單說明，如果需要比較詳細說明也有另外去準備。</a:t>
            </a:r>
            <a:endParaRPr lang="zh-TW" altLang="en-US" dirty="0"/>
          </a:p>
        </p:txBody>
      </p:sp>
      <p:sp>
        <p:nvSpPr>
          <p:cNvPr id="4" name="投影片編號版面配置區 3"/>
          <p:cNvSpPr>
            <a:spLocks noGrp="1"/>
          </p:cNvSpPr>
          <p:nvPr>
            <p:ph type="sldNum" sz="quarter" idx="5"/>
          </p:nvPr>
        </p:nvSpPr>
        <p:spPr/>
        <p:txBody>
          <a:bodyPr/>
          <a:lstStyle/>
          <a:p>
            <a:fld id="{0F864D19-9D93-47A8-8EC6-5175BEEC192E}" type="slidenum">
              <a:rPr lang="zh-CN" altLang="en-US" smtClean="0"/>
              <a:t>9</a:t>
            </a:fld>
            <a:endParaRPr lang="zh-CN" altLang="en-US"/>
          </a:p>
        </p:txBody>
      </p:sp>
    </p:spTree>
    <p:extLst>
      <p:ext uri="{BB962C8B-B14F-4D97-AF65-F5344CB8AC3E}">
        <p14:creationId xmlns:p14="http://schemas.microsoft.com/office/powerpoint/2010/main" val="6431072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CN" altLang="en-US" dirty="0"/>
              <a:t>就像剛剛我說的使用了</a:t>
            </a:r>
            <a:r>
              <a:rPr lang="en-US" altLang="zh-CN" dirty="0"/>
              <a:t>3</a:t>
            </a:r>
            <a:r>
              <a:rPr lang="zh-CN" altLang="en-US" dirty="0"/>
              <a:t>塊</a:t>
            </a:r>
            <a:r>
              <a:rPr lang="en-US" altLang="zh-CN" dirty="0"/>
              <a:t>ESP32</a:t>
            </a:r>
            <a:r>
              <a:rPr lang="zh-CN" altLang="en-US" dirty="0"/>
              <a:t>板子，其中</a:t>
            </a:r>
            <a:r>
              <a:rPr lang="en-US" altLang="zh-CN" dirty="0"/>
              <a:t>…</a:t>
            </a:r>
            <a:endParaRPr lang="zh-TW" altLang="en-US" dirty="0"/>
          </a:p>
        </p:txBody>
      </p:sp>
      <p:sp>
        <p:nvSpPr>
          <p:cNvPr id="4" name="投影片編號版面配置區 3"/>
          <p:cNvSpPr>
            <a:spLocks noGrp="1"/>
          </p:cNvSpPr>
          <p:nvPr>
            <p:ph type="sldNum" sz="quarter" idx="5"/>
          </p:nvPr>
        </p:nvSpPr>
        <p:spPr/>
        <p:txBody>
          <a:bodyPr/>
          <a:lstStyle/>
          <a:p>
            <a:fld id="{0F864D19-9D93-47A8-8EC6-5175BEEC192E}" type="slidenum">
              <a:rPr lang="zh-CN" altLang="en-US" smtClean="0"/>
              <a:t>11</a:t>
            </a:fld>
            <a:endParaRPr lang="zh-CN" altLang="en-US"/>
          </a:p>
        </p:txBody>
      </p:sp>
    </p:spTree>
    <p:extLst>
      <p:ext uri="{BB962C8B-B14F-4D97-AF65-F5344CB8AC3E}">
        <p14:creationId xmlns:p14="http://schemas.microsoft.com/office/powerpoint/2010/main" val="36760472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CN" altLang="en-US" dirty="0"/>
              <a:t>那設計的流程</a:t>
            </a:r>
            <a:r>
              <a:rPr lang="en-US" altLang="zh-CN" dirty="0"/>
              <a:t>xxx</a:t>
            </a:r>
            <a:r>
              <a:rPr lang="zh-CN" altLang="en-US" dirty="0"/>
              <a:t>，</a:t>
            </a:r>
            <a:r>
              <a:rPr lang="zh-TW" altLang="en-US" dirty="0"/>
              <a:t>可視化介面</a:t>
            </a:r>
          </a:p>
        </p:txBody>
      </p:sp>
      <p:sp>
        <p:nvSpPr>
          <p:cNvPr id="4" name="投影片編號版面配置區 3"/>
          <p:cNvSpPr>
            <a:spLocks noGrp="1"/>
          </p:cNvSpPr>
          <p:nvPr>
            <p:ph type="sldNum" sz="quarter" idx="5"/>
          </p:nvPr>
        </p:nvSpPr>
        <p:spPr/>
        <p:txBody>
          <a:bodyPr/>
          <a:lstStyle/>
          <a:p>
            <a:fld id="{0F864D19-9D93-47A8-8EC6-5175BEEC192E}" type="slidenum">
              <a:rPr lang="zh-CN" altLang="en-US" smtClean="0"/>
              <a:t>14</a:t>
            </a:fld>
            <a:endParaRPr lang="zh-CN" altLang="en-US"/>
          </a:p>
        </p:txBody>
      </p:sp>
    </p:spTree>
    <p:extLst>
      <p:ext uri="{BB962C8B-B14F-4D97-AF65-F5344CB8AC3E}">
        <p14:creationId xmlns:p14="http://schemas.microsoft.com/office/powerpoint/2010/main" val="8389278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CN" altLang="en-US" dirty="0"/>
              <a:t>當</a:t>
            </a:r>
            <a:r>
              <a:rPr lang="en-US" altLang="zh-CN" dirty="0"/>
              <a:t>esp32</a:t>
            </a:r>
            <a:r>
              <a:rPr lang="zh-CN" altLang="en-US" dirty="0"/>
              <a:t>發送到</a:t>
            </a:r>
            <a:r>
              <a:rPr lang="en-US" altLang="zh-CN" dirty="0"/>
              <a:t>PHP</a:t>
            </a:r>
            <a:r>
              <a:rPr lang="zh-CN" altLang="en-US" dirty="0"/>
              <a:t>後</a:t>
            </a:r>
            <a:r>
              <a:rPr lang="en-US" altLang="zh-CN" dirty="0"/>
              <a:t>xxx</a:t>
            </a:r>
            <a:endParaRPr lang="zh-TW" altLang="en-US" dirty="0"/>
          </a:p>
        </p:txBody>
      </p:sp>
      <p:sp>
        <p:nvSpPr>
          <p:cNvPr id="4" name="投影片編號版面配置區 3"/>
          <p:cNvSpPr>
            <a:spLocks noGrp="1"/>
          </p:cNvSpPr>
          <p:nvPr>
            <p:ph type="sldNum" sz="quarter" idx="5"/>
          </p:nvPr>
        </p:nvSpPr>
        <p:spPr/>
        <p:txBody>
          <a:bodyPr/>
          <a:lstStyle/>
          <a:p>
            <a:fld id="{0F864D19-9D93-47A8-8EC6-5175BEEC192E}" type="slidenum">
              <a:rPr lang="zh-CN" altLang="en-US" smtClean="0"/>
              <a:t>15</a:t>
            </a:fld>
            <a:endParaRPr lang="zh-CN" altLang="en-US"/>
          </a:p>
        </p:txBody>
      </p:sp>
    </p:spTree>
    <p:extLst>
      <p:ext uri="{BB962C8B-B14F-4D97-AF65-F5344CB8AC3E}">
        <p14:creationId xmlns:p14="http://schemas.microsoft.com/office/powerpoint/2010/main" val="23077191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CN" altLang="en-US" dirty="0"/>
              <a:t>當</a:t>
            </a:r>
            <a:r>
              <a:rPr lang="en-US" altLang="zh-CN" dirty="0"/>
              <a:t>PHP</a:t>
            </a:r>
            <a:r>
              <a:rPr lang="zh-CN" altLang="en-US" dirty="0"/>
              <a:t>通過獲取完全部的數據輸入變數後，插入</a:t>
            </a:r>
            <a:r>
              <a:rPr lang="en-US" altLang="zh-CN" dirty="0" err="1"/>
              <a:t>sql</a:t>
            </a:r>
            <a:r>
              <a:rPr lang="zh-CN" altLang="en-US" dirty="0"/>
              <a:t>裡面，後台就是長這樣，但是不會有人想看這種所謂的大數據，所以</a:t>
            </a:r>
            <a:endParaRPr lang="zh-TW" altLang="en-US" dirty="0"/>
          </a:p>
        </p:txBody>
      </p:sp>
      <p:sp>
        <p:nvSpPr>
          <p:cNvPr id="4" name="投影片編號版面配置區 3"/>
          <p:cNvSpPr>
            <a:spLocks noGrp="1"/>
          </p:cNvSpPr>
          <p:nvPr>
            <p:ph type="sldNum" sz="quarter" idx="5"/>
          </p:nvPr>
        </p:nvSpPr>
        <p:spPr/>
        <p:txBody>
          <a:bodyPr/>
          <a:lstStyle/>
          <a:p>
            <a:fld id="{0F864D19-9D93-47A8-8EC6-5175BEEC192E}" type="slidenum">
              <a:rPr lang="zh-CN" altLang="en-US" smtClean="0"/>
              <a:t>16</a:t>
            </a:fld>
            <a:endParaRPr lang="zh-CN" altLang="en-US"/>
          </a:p>
        </p:txBody>
      </p:sp>
    </p:spTree>
    <p:extLst>
      <p:ext uri="{BB962C8B-B14F-4D97-AF65-F5344CB8AC3E}">
        <p14:creationId xmlns:p14="http://schemas.microsoft.com/office/powerpoint/2010/main" val="34635702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A640CAB6-B07E-4BA4-BC4B-DDB8D129D594}" type="datetimeFigureOut">
              <a:rPr lang="zh-CN" altLang="en-US" smtClean="0"/>
              <a:t>2023/12/7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97B4A21-C178-4EF4-9692-581FD3539F5E}"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blinds dir="vert"/>
      </p:transition>
    </mc:Choice>
    <mc:Fallback xmlns="">
      <p:transition spd="slow">
        <p:blinds dir="vert"/>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A640CAB6-B07E-4BA4-BC4B-DDB8D129D594}" type="datetimeFigureOut">
              <a:rPr lang="zh-CN" altLang="en-US" smtClean="0"/>
              <a:t>2023/12/7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97B4A21-C178-4EF4-9692-581FD3539F5E}"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blinds dir="vert"/>
      </p:transition>
    </mc:Choice>
    <mc:Fallback xmlns="">
      <p:transition spd="slow">
        <p:blinds dir="vert"/>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A640CAB6-B07E-4BA4-BC4B-DDB8D129D594}" type="datetimeFigureOut">
              <a:rPr lang="zh-CN" altLang="en-US" smtClean="0"/>
              <a:t>2023/12/7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97B4A21-C178-4EF4-9692-581FD3539F5E}"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blinds dir="vert"/>
      </p:transition>
    </mc:Choice>
    <mc:Fallback xmlns="">
      <p:transition spd="slow">
        <p:blinds dir="vert"/>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A640CAB6-B07E-4BA4-BC4B-DDB8D129D594}" type="datetimeFigureOut">
              <a:rPr lang="zh-CN" altLang="en-US" smtClean="0"/>
              <a:t>2023/12/7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97B4A21-C178-4EF4-9692-581FD3539F5E}"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blinds dir="vert"/>
      </p:transition>
    </mc:Choice>
    <mc:Fallback xmlns="">
      <p:transition spd="slow">
        <p:blinds dir="vert"/>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A640CAB6-B07E-4BA4-BC4B-DDB8D129D594}" type="datetimeFigureOut">
              <a:rPr lang="zh-CN" altLang="en-US" smtClean="0"/>
              <a:t>2023/12/7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97B4A21-C178-4EF4-9692-581FD3539F5E}"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blinds dir="vert"/>
      </p:transition>
    </mc:Choice>
    <mc:Fallback xmlns="">
      <p:transition spd="slow">
        <p:blinds dir="vert"/>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p:txBody>
          <a:bodyPr/>
          <a:lstStyle/>
          <a:p>
            <a:fld id="{A640CAB6-B07E-4BA4-BC4B-DDB8D129D594}" type="datetimeFigureOut">
              <a:rPr lang="zh-CN" altLang="en-US" smtClean="0"/>
              <a:t>2023/12/7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97B4A21-C178-4EF4-9692-581FD3539F5E}"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blinds dir="vert"/>
      </p:transition>
    </mc:Choice>
    <mc:Fallback xmlns="">
      <p:transition spd="slow">
        <p:blinds dir="vert"/>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A640CAB6-B07E-4BA4-BC4B-DDB8D129D594}" type="datetimeFigureOut">
              <a:rPr lang="zh-CN" altLang="en-US" smtClean="0"/>
              <a:t>2023/12/7</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997B4A21-C178-4EF4-9692-581FD3539F5E}"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blinds dir="vert"/>
      </p:transition>
    </mc:Choice>
    <mc:Fallback xmlns="">
      <p:transition spd="slow">
        <p:blinds dir="vert"/>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A640CAB6-B07E-4BA4-BC4B-DDB8D129D594}" type="datetimeFigureOut">
              <a:rPr lang="zh-CN" altLang="en-US" smtClean="0"/>
              <a:t>2023/12/7</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997B4A21-C178-4EF4-9692-581FD3539F5E}"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blinds dir="vert"/>
      </p:transition>
    </mc:Choice>
    <mc:Fallback xmlns="">
      <p:transition spd="slow">
        <p:blinds dir="vert"/>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A640CAB6-B07E-4BA4-BC4B-DDB8D129D594}" type="datetimeFigureOut">
              <a:rPr lang="zh-CN" altLang="en-US" smtClean="0"/>
              <a:t>2023/12/7</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997B4A21-C178-4EF4-9692-581FD3539F5E}"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blinds dir="vert"/>
      </p:transition>
    </mc:Choice>
    <mc:Fallback xmlns="">
      <p:transition spd="slow">
        <p:blinds dir="vert"/>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A640CAB6-B07E-4BA4-BC4B-DDB8D129D594}" type="datetimeFigureOut">
              <a:rPr lang="zh-CN" altLang="en-US" smtClean="0"/>
              <a:t>2023/12/7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97B4A21-C178-4EF4-9692-581FD3539F5E}"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blinds dir="vert"/>
      </p:transition>
    </mc:Choice>
    <mc:Fallback xmlns="">
      <p:transition spd="slow">
        <p:blinds dir="vert"/>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A640CAB6-B07E-4BA4-BC4B-DDB8D129D594}" type="datetimeFigureOut">
              <a:rPr lang="zh-CN" altLang="en-US" smtClean="0"/>
              <a:t>2023/12/7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97B4A21-C178-4EF4-9692-581FD3539F5E}"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blinds dir="vert"/>
      </p:transition>
    </mc:Choice>
    <mc:Fallback xmlns="">
      <p:transition spd="slow">
        <p:blinds dir="vert"/>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640CAB6-B07E-4BA4-BC4B-DDB8D129D594}" type="datetimeFigureOut">
              <a:rPr lang="zh-CN" altLang="en-US" smtClean="0"/>
              <a:t>2023/12/7</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97B4A21-C178-4EF4-9692-581FD3539F5E}"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slow" p14:dur="1500">
        <p:blinds dir="vert"/>
      </p:transition>
    </mc:Choice>
    <mc:Fallback xmlns="">
      <p:transition spd="slow">
        <p:blinds dir="vert"/>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5.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 Id="rId9"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5.jpe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diagramLayout" Target="../diagrams/layout4.xml"/><Relationship Id="rId3" Type="http://schemas.openxmlformats.org/officeDocument/2006/relationships/diagramLayout" Target="../diagrams/layout3.xml"/><Relationship Id="rId7" Type="http://schemas.openxmlformats.org/officeDocument/2006/relationships/diagramData" Target="../diagrams/data4.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11" Type="http://schemas.microsoft.com/office/2007/relationships/diagramDrawing" Target="../diagrams/drawing4.xml"/><Relationship Id="rId5" Type="http://schemas.openxmlformats.org/officeDocument/2006/relationships/diagramColors" Target="../diagrams/colors3.xml"/><Relationship Id="rId10" Type="http://schemas.openxmlformats.org/officeDocument/2006/relationships/diagramColors" Target="../diagrams/colors4.xml"/><Relationship Id="rId4" Type="http://schemas.openxmlformats.org/officeDocument/2006/relationships/diagramQuickStyle" Target="../diagrams/quickStyle3.xml"/><Relationship Id="rId9" Type="http://schemas.openxmlformats.org/officeDocument/2006/relationships/diagramQuickStyle" Target="../diagrams/quickStyle4.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8.png"/><Relationship Id="rId4" Type="http://schemas.openxmlformats.org/officeDocument/2006/relationships/image" Target="../media/image29.png"/></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35.jpe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3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jpg"/><Relationship Id="rId4" Type="http://schemas.openxmlformats.org/officeDocument/2006/relationships/image" Target="../media/image42.png"/></Relationships>
</file>

<file path=ppt/slides/_rels/slide35.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3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jpe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3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 Id="rId4" Type="http://schemas.openxmlformats.org/officeDocument/2006/relationships/image" Target="../media/image52.jpe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 Id="rId4" Type="http://schemas.openxmlformats.org/officeDocument/2006/relationships/image" Target="../media/image55.jpe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48.xml.rels><?xml version="1.0" encoding="UTF-8" standalone="yes"?>
<Relationships xmlns="http://schemas.openxmlformats.org/package/2006/relationships"><Relationship Id="rId8" Type="http://schemas.microsoft.com/office/2007/relationships/diagramDrawing" Target="../diagrams/drawing6.xml"/><Relationship Id="rId3" Type="http://schemas.openxmlformats.org/officeDocument/2006/relationships/image" Target="../media/image63.jpeg"/><Relationship Id="rId7" Type="http://schemas.openxmlformats.org/officeDocument/2006/relationships/diagramColors" Target="../diagrams/colors6.xml"/><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diagramQuickStyle" Target="../diagrams/quickStyle6.xml"/><Relationship Id="rId5" Type="http://schemas.openxmlformats.org/officeDocument/2006/relationships/diagramLayout" Target="../diagrams/layout6.xml"/><Relationship Id="rId4" Type="http://schemas.openxmlformats.org/officeDocument/2006/relationships/diagramData" Target="../diagrams/data6.xml"/></Relationships>
</file>

<file path=ppt/slides/_rels/slide49.xml.rels><?xml version="1.0" encoding="UTF-8" standalone="yes"?>
<Relationships xmlns="http://schemas.openxmlformats.org/package/2006/relationships"><Relationship Id="rId3" Type="http://schemas.openxmlformats.org/officeDocument/2006/relationships/image" Target="../media/image64.emf"/><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66.png"/><Relationship Id="rId4" Type="http://schemas.openxmlformats.org/officeDocument/2006/relationships/image" Target="../media/image65.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67.png"/><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56.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72.sv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youtu.be/vVbLSba6vOI" TargetMode="External"/><Relationship Id="rId7"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9.jpeg"/><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8"/>
          <p:cNvSpPr txBox="1"/>
          <p:nvPr/>
        </p:nvSpPr>
        <p:spPr>
          <a:xfrm>
            <a:off x="414111" y="1942960"/>
            <a:ext cx="3526294" cy="892552"/>
          </a:xfrm>
          <a:prstGeom prst="rect">
            <a:avLst/>
          </a:prstGeom>
          <a:noFill/>
        </p:spPr>
        <p:txBody>
          <a:bodyPr wrap="square" rtlCol="0">
            <a:spAutoFit/>
          </a:bodyPr>
          <a:lstStyle/>
          <a:p>
            <a:pPr algn="dist"/>
            <a:r>
              <a:rPr lang="en-US" altLang="zh-TW" sz="5200" b="1" dirty="0">
                <a:solidFill>
                  <a:srgbClr val="526188"/>
                </a:solidFill>
                <a:latin typeface="微软雅黑" panose="020B0503020204020204" pitchFamily="34" charset="-122"/>
                <a:ea typeface="微软雅黑" panose="020B0503020204020204" pitchFamily="34" charset="-122"/>
              </a:rPr>
              <a:t>112</a:t>
            </a:r>
            <a:r>
              <a:rPr lang="zh-TW" altLang="en-US" sz="5200" b="1" dirty="0">
                <a:solidFill>
                  <a:srgbClr val="526188"/>
                </a:solidFill>
                <a:latin typeface="微软雅黑" panose="020B0503020204020204" pitchFamily="34" charset="-122"/>
                <a:ea typeface="微软雅黑" panose="020B0503020204020204" pitchFamily="34" charset="-122"/>
              </a:rPr>
              <a:t>學年度</a:t>
            </a:r>
          </a:p>
        </p:txBody>
      </p:sp>
      <p:sp>
        <p:nvSpPr>
          <p:cNvPr id="20" name="文本框 19"/>
          <p:cNvSpPr txBox="1"/>
          <p:nvPr/>
        </p:nvSpPr>
        <p:spPr>
          <a:xfrm>
            <a:off x="438696" y="2809141"/>
            <a:ext cx="3426294" cy="1077218"/>
          </a:xfrm>
          <a:prstGeom prst="rect">
            <a:avLst/>
          </a:prstGeom>
          <a:noFill/>
        </p:spPr>
        <p:txBody>
          <a:bodyPr wrap="square" rtlCol="0">
            <a:spAutoFit/>
          </a:bodyPr>
          <a:lstStyle/>
          <a:p>
            <a:pPr algn="dist"/>
            <a:r>
              <a:rPr lang="zh-TW" altLang="en-US" sz="3200" dirty="0">
                <a:solidFill>
                  <a:schemeClr val="bg2">
                    <a:lumMod val="50000"/>
                  </a:schemeClr>
                </a:solidFill>
                <a:latin typeface="Aharoni" panose="02010803020104030203" pitchFamily="2" charset="-79"/>
                <a:cs typeface="Aharoni" panose="02010803020104030203" pitchFamily="2" charset="-79"/>
              </a:rPr>
              <a:t>電腦與通訊系</a:t>
            </a:r>
          </a:p>
          <a:p>
            <a:pPr algn="dist"/>
            <a:r>
              <a:rPr lang="zh-TW" altLang="en-US" sz="3200" dirty="0">
                <a:solidFill>
                  <a:schemeClr val="bg2">
                    <a:lumMod val="50000"/>
                  </a:schemeClr>
                </a:solidFill>
                <a:latin typeface="Aharoni" panose="02010803020104030203" pitchFamily="2" charset="-79"/>
                <a:cs typeface="Aharoni" panose="02010803020104030203" pitchFamily="2" charset="-79"/>
              </a:rPr>
              <a:t>專題競賽成果</a:t>
            </a:r>
          </a:p>
        </p:txBody>
      </p:sp>
      <p:sp>
        <p:nvSpPr>
          <p:cNvPr id="22" name="文本框 21"/>
          <p:cNvSpPr txBox="1"/>
          <p:nvPr/>
        </p:nvSpPr>
        <p:spPr>
          <a:xfrm>
            <a:off x="442431" y="4229319"/>
            <a:ext cx="6201048" cy="523220"/>
          </a:xfrm>
          <a:prstGeom prst="rect">
            <a:avLst/>
          </a:prstGeom>
          <a:noFill/>
        </p:spPr>
        <p:txBody>
          <a:bodyPr wrap="square" rtlCol="0">
            <a:spAutoFit/>
          </a:bodyPr>
          <a:lstStyle>
            <a:defPPr>
              <a:defRPr lang="zh-CN"/>
            </a:defPPr>
            <a:lvl1pPr algn="dist">
              <a:defRPr>
                <a:latin typeface="华文仿宋" panose="02010600040101010101" pitchFamily="2" charset="-122"/>
                <a:ea typeface="华文仿宋" panose="02010600040101010101" pitchFamily="2" charset="-122"/>
              </a:defRPr>
            </a:lvl1pPr>
          </a:lstStyle>
          <a:p>
            <a:pPr algn="ctr"/>
            <a:r>
              <a:rPr lang="zh-TW" altLang="zh-TW" sz="2800" b="1" kern="100" dirty="0">
                <a:effectLst/>
                <a:latin typeface="Calibri" panose="020F0502020204030204" pitchFamily="34" charset="0"/>
                <a:ea typeface="標楷體" panose="03000509000000000000" pitchFamily="65" charset="-120"/>
                <a:cs typeface="Times New Roman" panose="02020603050405020304" pitchFamily="18" charset="0"/>
              </a:rPr>
              <a:t>居家老人</a:t>
            </a:r>
            <a:r>
              <a:rPr lang="en-US" altLang="zh-TW" sz="2800" b="1" kern="100" dirty="0">
                <a:effectLst/>
                <a:latin typeface="Calibri" panose="020F0502020204030204" pitchFamily="34" charset="0"/>
                <a:ea typeface="標楷體" panose="03000509000000000000" pitchFamily="65" charset="-120"/>
                <a:cs typeface="Times New Roman" panose="02020603050405020304" pitchFamily="18" charset="0"/>
              </a:rPr>
              <a:t>IoT</a:t>
            </a:r>
            <a:r>
              <a:rPr lang="zh-TW" altLang="zh-TW" sz="2800" b="1" kern="100" dirty="0">
                <a:effectLst/>
                <a:latin typeface="Calibri" panose="020F0502020204030204" pitchFamily="34" charset="0"/>
                <a:ea typeface="標楷體" panose="03000509000000000000" pitchFamily="65" charset="-120"/>
                <a:cs typeface="Times New Roman" panose="02020603050405020304" pitchFamily="18" charset="0"/>
              </a:rPr>
              <a:t>雙向感測照料系統</a:t>
            </a:r>
            <a:endParaRPr lang="zh-TW" altLang="zh-TW" sz="2800" b="1" kern="100" dirty="0">
              <a:effectLst/>
              <a:latin typeface="Calibri" panose="020F0502020204030204" pitchFamily="34" charset="0"/>
              <a:ea typeface="新細明體" panose="02020500000000000000" pitchFamily="18" charset="-120"/>
              <a:cs typeface="Times New Roman" panose="02020603050405020304" pitchFamily="18" charset="0"/>
            </a:endParaRPr>
          </a:p>
        </p:txBody>
      </p:sp>
      <p:sp>
        <p:nvSpPr>
          <p:cNvPr id="23" name="文本框 22"/>
          <p:cNvSpPr txBox="1"/>
          <p:nvPr/>
        </p:nvSpPr>
        <p:spPr>
          <a:xfrm>
            <a:off x="2808554" y="4990047"/>
            <a:ext cx="3287446" cy="677108"/>
          </a:xfrm>
          <a:prstGeom prst="rect">
            <a:avLst/>
          </a:prstGeom>
          <a:noFill/>
        </p:spPr>
        <p:txBody>
          <a:bodyPr wrap="square" rtlCol="0">
            <a:spAutoFit/>
          </a:bodyPr>
          <a:lstStyle/>
          <a:p>
            <a:pPr algn="r"/>
            <a:r>
              <a:rPr lang="zh-TW" altLang="zh-TW" sz="2000" kern="100" dirty="0">
                <a:latin typeface="Calibri" panose="020F0502020204030204" pitchFamily="34" charset="0"/>
                <a:ea typeface="標楷體" panose="03000509000000000000" pitchFamily="65" charset="-120"/>
                <a:cs typeface="Times New Roman" panose="02020603050405020304" pitchFamily="18" charset="0"/>
              </a:rPr>
              <a:t>組員姓名：</a:t>
            </a:r>
            <a:r>
              <a:rPr lang="zh-TW" altLang="zh-TW" sz="2000" kern="100" dirty="0">
                <a:effectLst/>
                <a:latin typeface="Calibri" panose="020F0502020204030204" pitchFamily="34" charset="0"/>
                <a:ea typeface="標楷體" panose="03000509000000000000" pitchFamily="65" charset="-120"/>
                <a:cs typeface="Times New Roman" panose="02020603050405020304" pitchFamily="18" charset="0"/>
              </a:rPr>
              <a:t>馮柏基</a:t>
            </a:r>
            <a:endParaRPr lang="en-US" altLang="zh-TW" sz="2000" kern="100" dirty="0">
              <a:effectLst/>
              <a:latin typeface="Calibri" panose="020F0502020204030204" pitchFamily="34" charset="0"/>
              <a:ea typeface="標楷體" panose="03000509000000000000" pitchFamily="65" charset="-120"/>
              <a:cs typeface="Times New Roman" panose="02020603050405020304" pitchFamily="18" charset="0"/>
            </a:endParaRPr>
          </a:p>
          <a:p>
            <a:pPr algn="r"/>
            <a:r>
              <a:rPr lang="zh-TW" altLang="zh-TW" sz="1800" kern="100" dirty="0">
                <a:effectLst/>
                <a:latin typeface="Calibri" panose="020F0502020204030204" pitchFamily="34" charset="0"/>
                <a:ea typeface="標楷體" panose="03000509000000000000" pitchFamily="65" charset="-120"/>
                <a:cs typeface="Times New Roman" panose="02020603050405020304" pitchFamily="18" charset="0"/>
              </a:rPr>
              <a:t>指導老師：池慶龍老師</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p:txBody>
      </p:sp>
      <p:cxnSp>
        <p:nvCxnSpPr>
          <p:cNvPr id="24" name="直接连接符 23"/>
          <p:cNvCxnSpPr/>
          <p:nvPr/>
        </p:nvCxnSpPr>
        <p:spPr>
          <a:xfrm>
            <a:off x="521376" y="3991811"/>
            <a:ext cx="2774274" cy="0"/>
          </a:xfrm>
          <a:prstGeom prst="line">
            <a:avLst/>
          </a:prstGeom>
          <a:ln w="31750">
            <a:solidFill>
              <a:srgbClr val="526188"/>
            </a:solidFill>
          </a:ln>
        </p:spPr>
        <p:style>
          <a:lnRef idx="1">
            <a:schemeClr val="accent1"/>
          </a:lnRef>
          <a:fillRef idx="0">
            <a:schemeClr val="accent1"/>
          </a:fillRef>
          <a:effectRef idx="0">
            <a:schemeClr val="accent1"/>
          </a:effectRef>
          <a:fontRef idx="minor">
            <a:schemeClr val="tx1"/>
          </a:fontRef>
        </p:style>
      </p:cxnSp>
      <p:grpSp>
        <p:nvGrpSpPr>
          <p:cNvPr id="2" name="组合 1"/>
          <p:cNvGrpSpPr/>
          <p:nvPr/>
        </p:nvGrpSpPr>
        <p:grpSpPr>
          <a:xfrm>
            <a:off x="6698566" y="879190"/>
            <a:ext cx="5376171" cy="5485135"/>
            <a:chOff x="6698566" y="879190"/>
            <a:chExt cx="5376171" cy="5485135"/>
          </a:xfrm>
        </p:grpSpPr>
        <p:pic>
          <p:nvPicPr>
            <p:cNvPr id="35" name="图片 34"/>
            <p:cNvPicPr>
              <a:picLocks noChangeAspect="1"/>
            </p:cNvPicPr>
            <p:nvPr/>
          </p:nvPicPr>
          <p:blipFill>
            <a:blip r:embed="rId2"/>
            <a:stretch>
              <a:fillRect/>
            </a:stretch>
          </p:blipFill>
          <p:spPr>
            <a:xfrm>
              <a:off x="8811925" y="5470844"/>
              <a:ext cx="573074" cy="652329"/>
            </a:xfrm>
            <a:prstGeom prst="rect">
              <a:avLst/>
            </a:prstGeom>
          </p:spPr>
        </p:pic>
        <p:pic>
          <p:nvPicPr>
            <p:cNvPr id="33" name="图片 32"/>
            <p:cNvPicPr>
              <a:picLocks noChangeAspect="1"/>
            </p:cNvPicPr>
            <p:nvPr/>
          </p:nvPicPr>
          <p:blipFill>
            <a:blip r:embed="rId3"/>
            <a:stretch>
              <a:fillRect/>
            </a:stretch>
          </p:blipFill>
          <p:spPr>
            <a:xfrm>
              <a:off x="7483297" y="4565510"/>
              <a:ext cx="1438781" cy="1231499"/>
            </a:xfrm>
            <a:prstGeom prst="rect">
              <a:avLst/>
            </a:prstGeom>
          </p:spPr>
        </p:pic>
        <p:pic>
          <p:nvPicPr>
            <p:cNvPr id="31" name="图片 30"/>
            <p:cNvPicPr>
              <a:picLocks noChangeAspect="1"/>
            </p:cNvPicPr>
            <p:nvPr/>
          </p:nvPicPr>
          <p:blipFill>
            <a:blip r:embed="rId4"/>
            <a:stretch>
              <a:fillRect/>
            </a:stretch>
          </p:blipFill>
          <p:spPr>
            <a:xfrm>
              <a:off x="6698566" y="879190"/>
              <a:ext cx="3828620" cy="3298222"/>
            </a:xfrm>
            <a:prstGeom prst="rect">
              <a:avLst/>
            </a:prstGeom>
          </p:spPr>
        </p:pic>
        <p:pic>
          <p:nvPicPr>
            <p:cNvPr id="9" name="图片 8"/>
            <p:cNvPicPr>
              <a:picLocks noChangeAspect="1"/>
            </p:cNvPicPr>
            <p:nvPr/>
          </p:nvPicPr>
          <p:blipFill>
            <a:blip r:embed="rId5">
              <a:duotone>
                <a:prstClr val="black"/>
                <a:srgbClr val="D9C3A5">
                  <a:tint val="50000"/>
                  <a:satMod val="180000"/>
                </a:srgbClr>
              </a:duotone>
            </a:blip>
            <a:stretch>
              <a:fillRect/>
            </a:stretch>
          </p:blipFill>
          <p:spPr>
            <a:xfrm>
              <a:off x="8574362" y="1163521"/>
              <a:ext cx="2962913" cy="2091109"/>
            </a:xfrm>
            <a:prstGeom prst="rect">
              <a:avLst/>
            </a:prstGeom>
          </p:spPr>
        </p:pic>
        <p:pic>
          <p:nvPicPr>
            <p:cNvPr id="32" name="图片 31"/>
            <p:cNvPicPr>
              <a:picLocks noChangeAspect="1"/>
            </p:cNvPicPr>
            <p:nvPr/>
          </p:nvPicPr>
          <p:blipFill>
            <a:blip r:embed="rId6"/>
            <a:stretch>
              <a:fillRect/>
            </a:stretch>
          </p:blipFill>
          <p:spPr>
            <a:xfrm>
              <a:off x="8520461" y="3297771"/>
              <a:ext cx="3554276" cy="3066554"/>
            </a:xfrm>
            <a:prstGeom prst="rect">
              <a:avLst/>
            </a:prstGeom>
          </p:spPr>
        </p:pic>
      </p:gr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任意多边形: 形状 4"/>
          <p:cNvSpPr/>
          <p:nvPr/>
        </p:nvSpPr>
        <p:spPr bwMode="auto">
          <a:xfrm flipH="1">
            <a:off x="0" y="5871029"/>
            <a:ext cx="12192000" cy="1012232"/>
          </a:xfrm>
          <a:custGeom>
            <a:avLst/>
            <a:gdLst>
              <a:gd name="connsiteX0" fmla="*/ 2457949 w 12192000"/>
              <a:gd name="connsiteY0" fmla="*/ 0 h 1012232"/>
              <a:gd name="connsiteX1" fmla="*/ 9057549 w 12192000"/>
              <a:gd name="connsiteY1" fmla="*/ 610553 h 1012232"/>
              <a:gd name="connsiteX2" fmla="*/ 12192000 w 12192000"/>
              <a:gd name="connsiteY2" fmla="*/ 305277 h 1012232"/>
              <a:gd name="connsiteX3" fmla="*/ 12192000 w 12192000"/>
              <a:gd name="connsiteY3" fmla="*/ 1012232 h 1012232"/>
              <a:gd name="connsiteX4" fmla="*/ 114300 w 12192000"/>
              <a:gd name="connsiteY4" fmla="*/ 1012232 h 1012232"/>
              <a:gd name="connsiteX5" fmla="*/ 0 w 12192000"/>
              <a:gd name="connsiteY5" fmla="*/ 1012232 h 1012232"/>
              <a:gd name="connsiteX6" fmla="*/ 0 w 12192000"/>
              <a:gd name="connsiteY6" fmla="*/ 160434 h 1012232"/>
              <a:gd name="connsiteX7" fmla="*/ 270087 w 12192000"/>
              <a:gd name="connsiteY7" fmla="*/ 129128 h 1012232"/>
              <a:gd name="connsiteX8" fmla="*/ 2457949 w 12192000"/>
              <a:gd name="connsiteY8" fmla="*/ 0 h 1012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1012232">
                <a:moveTo>
                  <a:pt x="2457949" y="0"/>
                </a:moveTo>
                <a:cubicBezTo>
                  <a:pt x="4506845" y="0"/>
                  <a:pt x="7360920" y="610553"/>
                  <a:pt x="9057549" y="610553"/>
                </a:cubicBezTo>
                <a:cubicBezTo>
                  <a:pt x="10754179" y="610553"/>
                  <a:pt x="12192000" y="305277"/>
                  <a:pt x="12192000" y="305277"/>
                </a:cubicBezTo>
                <a:cubicBezTo>
                  <a:pt x="12192000" y="1012232"/>
                  <a:pt x="12192000" y="1012232"/>
                  <a:pt x="12192000" y="1012232"/>
                </a:cubicBezTo>
                <a:cubicBezTo>
                  <a:pt x="5290457" y="1012232"/>
                  <a:pt x="1839686" y="1012232"/>
                  <a:pt x="114300" y="1012232"/>
                </a:cubicBezTo>
                <a:lnTo>
                  <a:pt x="0" y="1012232"/>
                </a:lnTo>
                <a:lnTo>
                  <a:pt x="0" y="160434"/>
                </a:lnTo>
                <a:lnTo>
                  <a:pt x="270087" y="129128"/>
                </a:lnTo>
                <a:cubicBezTo>
                  <a:pt x="925321" y="57390"/>
                  <a:pt x="1689613" y="0"/>
                  <a:pt x="2457949" y="0"/>
                </a:cubicBezTo>
                <a:close/>
              </a:path>
            </a:pathLst>
          </a:custGeom>
          <a:solidFill>
            <a:srgbClr val="52618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solidFill>
                <a:schemeClr val="lt1"/>
              </a:solidFill>
              <a:latin typeface="Arial" panose="020B0604020202020204" pitchFamily="34" charset="0"/>
              <a:ea typeface="思源黑体 CN Normal" panose="020B0400000000000000" pitchFamily="34" charset="-122"/>
              <a:sym typeface="Arial" panose="020B0604020202020204" pitchFamily="34" charset="0"/>
            </a:endParaRPr>
          </a:p>
        </p:txBody>
      </p:sp>
      <p:grpSp>
        <p:nvGrpSpPr>
          <p:cNvPr id="6" name="组合 5"/>
          <p:cNvGrpSpPr/>
          <p:nvPr/>
        </p:nvGrpSpPr>
        <p:grpSpPr>
          <a:xfrm>
            <a:off x="574686" y="530846"/>
            <a:ext cx="5376171" cy="5485135"/>
            <a:chOff x="6698566" y="879190"/>
            <a:chExt cx="5376171" cy="5485135"/>
          </a:xfrm>
        </p:grpSpPr>
        <p:pic>
          <p:nvPicPr>
            <p:cNvPr id="7" name="图片 6"/>
            <p:cNvPicPr>
              <a:picLocks noChangeAspect="1"/>
            </p:cNvPicPr>
            <p:nvPr/>
          </p:nvPicPr>
          <p:blipFill>
            <a:blip r:embed="rId2"/>
            <a:stretch>
              <a:fillRect/>
            </a:stretch>
          </p:blipFill>
          <p:spPr>
            <a:xfrm>
              <a:off x="8811925" y="5470844"/>
              <a:ext cx="573074" cy="652329"/>
            </a:xfrm>
            <a:prstGeom prst="rect">
              <a:avLst/>
            </a:prstGeom>
          </p:spPr>
        </p:pic>
        <p:pic>
          <p:nvPicPr>
            <p:cNvPr id="8" name="图片 7"/>
            <p:cNvPicPr>
              <a:picLocks noChangeAspect="1"/>
            </p:cNvPicPr>
            <p:nvPr/>
          </p:nvPicPr>
          <p:blipFill>
            <a:blip r:embed="rId3"/>
            <a:stretch>
              <a:fillRect/>
            </a:stretch>
          </p:blipFill>
          <p:spPr>
            <a:xfrm>
              <a:off x="7483297" y="4565510"/>
              <a:ext cx="1438781" cy="1231499"/>
            </a:xfrm>
            <a:prstGeom prst="rect">
              <a:avLst/>
            </a:prstGeom>
          </p:spPr>
        </p:pic>
        <p:pic>
          <p:nvPicPr>
            <p:cNvPr id="9" name="图片 8"/>
            <p:cNvPicPr>
              <a:picLocks noChangeAspect="1"/>
            </p:cNvPicPr>
            <p:nvPr/>
          </p:nvPicPr>
          <p:blipFill>
            <a:blip r:embed="rId4"/>
            <a:stretch>
              <a:fillRect/>
            </a:stretch>
          </p:blipFill>
          <p:spPr>
            <a:xfrm>
              <a:off x="6698566" y="879190"/>
              <a:ext cx="3828620" cy="3298222"/>
            </a:xfrm>
            <a:prstGeom prst="rect">
              <a:avLst/>
            </a:prstGeom>
          </p:spPr>
        </p:pic>
        <p:pic>
          <p:nvPicPr>
            <p:cNvPr id="10" name="图片 9"/>
            <p:cNvPicPr>
              <a:picLocks noChangeAspect="1"/>
            </p:cNvPicPr>
            <p:nvPr/>
          </p:nvPicPr>
          <p:blipFill>
            <a:blip r:embed="rId5">
              <a:duotone>
                <a:prstClr val="black"/>
                <a:srgbClr val="D9C3A5">
                  <a:tint val="50000"/>
                  <a:satMod val="180000"/>
                </a:srgbClr>
              </a:duotone>
            </a:blip>
            <a:stretch>
              <a:fillRect/>
            </a:stretch>
          </p:blipFill>
          <p:spPr>
            <a:xfrm>
              <a:off x="8574362" y="1163521"/>
              <a:ext cx="2962913" cy="2091109"/>
            </a:xfrm>
            <a:prstGeom prst="rect">
              <a:avLst/>
            </a:prstGeom>
          </p:spPr>
        </p:pic>
        <p:pic>
          <p:nvPicPr>
            <p:cNvPr id="11" name="图片 10"/>
            <p:cNvPicPr>
              <a:picLocks noChangeAspect="1"/>
            </p:cNvPicPr>
            <p:nvPr/>
          </p:nvPicPr>
          <p:blipFill>
            <a:blip r:embed="rId6"/>
            <a:stretch>
              <a:fillRect/>
            </a:stretch>
          </p:blipFill>
          <p:spPr>
            <a:xfrm>
              <a:off x="8520461" y="3297771"/>
              <a:ext cx="3554276" cy="3066554"/>
            </a:xfrm>
            <a:prstGeom prst="rect">
              <a:avLst/>
            </a:prstGeom>
          </p:spPr>
        </p:pic>
      </p:grpSp>
      <p:sp>
        <p:nvSpPr>
          <p:cNvPr id="12" name="文本框 11"/>
          <p:cNvSpPr txBox="1"/>
          <p:nvPr/>
        </p:nvSpPr>
        <p:spPr>
          <a:xfrm>
            <a:off x="6493184" y="2321004"/>
            <a:ext cx="5441150" cy="1107996"/>
          </a:xfrm>
          <a:prstGeom prst="rect">
            <a:avLst/>
          </a:prstGeom>
          <a:noFill/>
          <a:ln>
            <a:noFill/>
          </a:ln>
          <a:effectLst/>
          <a:scene3d>
            <a:camera prst="orthographicFront">
              <a:rot lat="0" lon="0" rev="0"/>
            </a:camera>
            <a:lightRig rig="contrasting" dir="t">
              <a:rot lat="0" lon="0" rev="7800000"/>
            </a:lightRig>
          </a:scene3d>
          <a:sp3d>
            <a:bevelT w="139700" h="139700"/>
          </a:sp3d>
        </p:spPr>
        <p:txBody>
          <a:bodyPr wrap="square" rtlCol="0">
            <a:spAutoFit/>
          </a:bodyPr>
          <a:lstStyle/>
          <a:p>
            <a:r>
              <a:rPr lang="zh-TW" altLang="zh-TW" sz="6600" dirty="0">
                <a:solidFill>
                  <a:srgbClr val="526188"/>
                </a:solidFill>
                <a:ea typeface="標楷體" panose="03000509000000000000" pitchFamily="65" charset="-120"/>
              </a:rPr>
              <a:t>概念產品製作</a:t>
            </a:r>
            <a:endParaRPr lang="zh-CN" altLang="en-US" sz="6600" dirty="0">
              <a:solidFill>
                <a:srgbClr val="526188"/>
              </a:solidFill>
              <a:ea typeface="標楷體" panose="03000509000000000000" pitchFamily="65" charset="-120"/>
            </a:endParaRPr>
          </a:p>
        </p:txBody>
      </p:sp>
      <p:sp>
        <p:nvSpPr>
          <p:cNvPr id="13" name="文本框 12"/>
          <p:cNvSpPr txBox="1"/>
          <p:nvPr/>
        </p:nvSpPr>
        <p:spPr>
          <a:xfrm>
            <a:off x="6518212" y="3433963"/>
            <a:ext cx="4339399" cy="307777"/>
          </a:xfrm>
          <a:prstGeom prst="rect">
            <a:avLst/>
          </a:prstGeom>
          <a:noFill/>
          <a:effectLst>
            <a:glow rad="63500">
              <a:schemeClr val="accent3">
                <a:satMod val="175000"/>
                <a:alpha val="40000"/>
              </a:schemeClr>
            </a:glow>
            <a:outerShdw blurRad="63500" sx="102000" sy="102000" algn="ctr" rotWithShape="0">
              <a:prstClr val="black">
                <a:alpha val="40000"/>
              </a:prstClr>
            </a:outerShdw>
          </a:effectLst>
        </p:spPr>
        <p:txBody>
          <a:bodyPr wrap="square" rtlCol="0">
            <a:spAutoFit/>
          </a:bodyPr>
          <a:lstStyle/>
          <a:p>
            <a:pPr algn="dist"/>
            <a:r>
              <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rPr>
              <a:t>CONCEPT PRODUCTION</a:t>
            </a:r>
            <a:endPar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14" name="文本框 13"/>
          <p:cNvSpPr txBox="1"/>
          <p:nvPr/>
        </p:nvSpPr>
        <p:spPr>
          <a:xfrm>
            <a:off x="6518211" y="3785929"/>
            <a:ext cx="4991617" cy="613438"/>
          </a:xfrm>
          <a:prstGeom prst="rect">
            <a:avLst/>
          </a:prstGeom>
          <a:noFill/>
        </p:spPr>
        <p:txBody>
          <a:bodyPr wrap="square" rtlCol="0">
            <a:spAutoFit/>
          </a:bodyPr>
          <a:lstStyle>
            <a:defPPr>
              <a:defRPr lang="zh-CN"/>
            </a:defPPr>
            <a:lvl1pPr algn="dist">
              <a:defRPr>
                <a:latin typeface="华文仿宋" panose="02010600040101010101" pitchFamily="2" charset="-122"/>
                <a:ea typeface="华文仿宋" panose="02010600040101010101" pitchFamily="2" charset="-122"/>
              </a:defRPr>
            </a:lvl1pPr>
          </a:lstStyle>
          <a:p>
            <a:pPr algn="l">
              <a:lnSpc>
                <a:spcPct val="150000"/>
              </a:lnSpc>
            </a:pPr>
            <a:r>
              <a:rPr lang="en-US" altLang="zh-CN" sz="1200" dirty="0">
                <a:solidFill>
                  <a:schemeClr val="tx1">
                    <a:lumMod val="75000"/>
                    <a:lumOff val="25000"/>
                  </a:schemeClr>
                </a:solidFill>
                <a:latin typeface="Franklin Gothic Medium" panose="020B0603020102020204" pitchFamily="34" charset="0"/>
                <a:ea typeface="微软雅黑" panose="020B0503020204020204" pitchFamily="34" charset="-122"/>
              </a:rPr>
              <a:t>- </a:t>
            </a:r>
            <a:r>
              <a:rPr lang="zh-TW" altLang="en-US" sz="1200" dirty="0">
                <a:solidFill>
                  <a:schemeClr val="tx1">
                    <a:lumMod val="75000"/>
                    <a:lumOff val="25000"/>
                  </a:schemeClr>
                </a:solidFill>
                <a:latin typeface="Franklin Gothic Medium" panose="020B0603020102020204" pitchFamily="34" charset="0"/>
                <a:ea typeface="微软雅黑" panose="020B0503020204020204" pitchFamily="34" charset="-122"/>
              </a:rPr>
              <a:t>搭配多項感應器實現</a:t>
            </a:r>
            <a:r>
              <a:rPr lang="en-US" altLang="zh-TW" sz="1200" dirty="0">
                <a:solidFill>
                  <a:schemeClr val="tx1">
                    <a:lumMod val="75000"/>
                    <a:lumOff val="25000"/>
                  </a:schemeClr>
                </a:solidFill>
                <a:latin typeface="Franklin Gothic Medium" panose="020B0603020102020204" pitchFamily="34" charset="0"/>
                <a:ea typeface="微软雅黑" panose="020B0503020204020204" pitchFamily="34" charset="-122"/>
              </a:rPr>
              <a:t>IoT</a:t>
            </a:r>
            <a:r>
              <a:rPr lang="zh-TW" altLang="en-US" sz="1200" dirty="0">
                <a:solidFill>
                  <a:schemeClr val="tx1">
                    <a:lumMod val="75000"/>
                    <a:lumOff val="25000"/>
                  </a:schemeClr>
                </a:solidFill>
                <a:latin typeface="Franklin Gothic Medium" panose="020B0603020102020204" pitchFamily="34" charset="0"/>
                <a:ea typeface="微软雅黑" panose="020B0503020204020204" pitchFamily="34" charset="-122"/>
              </a:rPr>
              <a:t>功能獲得即時家中狀況資訊，最後播放聲音為雙向通話對話作結</a:t>
            </a:r>
            <a:endParaRPr lang="zh-CN" altLang="en-US" sz="1200" dirty="0">
              <a:solidFill>
                <a:schemeClr val="tx1">
                  <a:lumMod val="75000"/>
                  <a:lumOff val="25000"/>
                </a:schemeClr>
              </a:solidFill>
              <a:latin typeface="Franklin Gothic Medium" panose="020B0603020102020204" pitchFamily="34" charset="0"/>
              <a:ea typeface="微软雅黑" panose="020B0503020204020204" pitchFamily="34" charset="-122"/>
            </a:endParaRPr>
          </a:p>
        </p:txBody>
      </p:sp>
      <p:sp>
        <p:nvSpPr>
          <p:cNvPr id="15" name="文本框 14"/>
          <p:cNvSpPr txBox="1"/>
          <p:nvPr/>
        </p:nvSpPr>
        <p:spPr>
          <a:xfrm>
            <a:off x="3044480" y="3083852"/>
            <a:ext cx="2613936" cy="923330"/>
          </a:xfrm>
          <a:prstGeom prst="rect">
            <a:avLst/>
          </a:prstGeom>
          <a:noFill/>
        </p:spPr>
        <p:txBody>
          <a:bodyPr wrap="square" rtlCol="0">
            <a:spAutoFit/>
          </a:bodyPr>
          <a:lstStyle/>
          <a:p>
            <a:r>
              <a:rPr lang="en-US" altLang="zh-CN" sz="5400" b="1" dirty="0">
                <a:solidFill>
                  <a:srgbClr val="F2F2F2"/>
                </a:solidFill>
                <a:latin typeface="微软雅黑" panose="020B0503020204020204" pitchFamily="34" charset="-122"/>
                <a:ea typeface="微软雅黑" panose="020B0503020204020204" pitchFamily="34" charset="-122"/>
              </a:rPr>
              <a:t>PART.2</a:t>
            </a:r>
            <a:endParaRPr lang="zh-CN" altLang="en-US" sz="5400" b="1" dirty="0">
              <a:solidFill>
                <a:srgbClr val="F2F2F2"/>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9265014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任意多边形: 形状 4"/>
          <p:cNvSpPr/>
          <p:nvPr/>
        </p:nvSpPr>
        <p:spPr bwMode="auto">
          <a:xfrm flipH="1">
            <a:off x="0" y="5871029"/>
            <a:ext cx="12192000" cy="1012232"/>
          </a:xfrm>
          <a:custGeom>
            <a:avLst/>
            <a:gdLst>
              <a:gd name="connsiteX0" fmla="*/ 2457949 w 12192000"/>
              <a:gd name="connsiteY0" fmla="*/ 0 h 1012232"/>
              <a:gd name="connsiteX1" fmla="*/ 9057549 w 12192000"/>
              <a:gd name="connsiteY1" fmla="*/ 610553 h 1012232"/>
              <a:gd name="connsiteX2" fmla="*/ 12192000 w 12192000"/>
              <a:gd name="connsiteY2" fmla="*/ 305277 h 1012232"/>
              <a:gd name="connsiteX3" fmla="*/ 12192000 w 12192000"/>
              <a:gd name="connsiteY3" fmla="*/ 1012232 h 1012232"/>
              <a:gd name="connsiteX4" fmla="*/ 114300 w 12192000"/>
              <a:gd name="connsiteY4" fmla="*/ 1012232 h 1012232"/>
              <a:gd name="connsiteX5" fmla="*/ 0 w 12192000"/>
              <a:gd name="connsiteY5" fmla="*/ 1012232 h 1012232"/>
              <a:gd name="connsiteX6" fmla="*/ 0 w 12192000"/>
              <a:gd name="connsiteY6" fmla="*/ 160434 h 1012232"/>
              <a:gd name="connsiteX7" fmla="*/ 270087 w 12192000"/>
              <a:gd name="connsiteY7" fmla="*/ 129128 h 1012232"/>
              <a:gd name="connsiteX8" fmla="*/ 2457949 w 12192000"/>
              <a:gd name="connsiteY8" fmla="*/ 0 h 1012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1012232">
                <a:moveTo>
                  <a:pt x="2457949" y="0"/>
                </a:moveTo>
                <a:cubicBezTo>
                  <a:pt x="4506845" y="0"/>
                  <a:pt x="7360920" y="610553"/>
                  <a:pt x="9057549" y="610553"/>
                </a:cubicBezTo>
                <a:cubicBezTo>
                  <a:pt x="10754179" y="610553"/>
                  <a:pt x="12192000" y="305277"/>
                  <a:pt x="12192000" y="305277"/>
                </a:cubicBezTo>
                <a:cubicBezTo>
                  <a:pt x="12192000" y="1012232"/>
                  <a:pt x="12192000" y="1012232"/>
                  <a:pt x="12192000" y="1012232"/>
                </a:cubicBezTo>
                <a:cubicBezTo>
                  <a:pt x="5290457" y="1012232"/>
                  <a:pt x="1839686" y="1012232"/>
                  <a:pt x="114300" y="1012232"/>
                </a:cubicBezTo>
                <a:lnTo>
                  <a:pt x="0" y="1012232"/>
                </a:lnTo>
                <a:lnTo>
                  <a:pt x="0" y="160434"/>
                </a:lnTo>
                <a:lnTo>
                  <a:pt x="270087" y="129128"/>
                </a:lnTo>
                <a:cubicBezTo>
                  <a:pt x="925321" y="57390"/>
                  <a:pt x="1689613" y="0"/>
                  <a:pt x="2457949" y="0"/>
                </a:cubicBezTo>
                <a:close/>
              </a:path>
            </a:pathLst>
          </a:custGeom>
          <a:solidFill>
            <a:srgbClr val="52618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solidFill>
                <a:schemeClr val="lt1"/>
              </a:solidFill>
              <a:latin typeface="Arial" panose="020B0604020202020204" pitchFamily="34" charset="0"/>
              <a:ea typeface="思源黑体 CN Normal" panose="020B0400000000000000" pitchFamily="34" charset="-122"/>
              <a:sym typeface="Arial" panose="020B0604020202020204" pitchFamily="34" charset="0"/>
            </a:endParaRPr>
          </a:p>
        </p:txBody>
      </p:sp>
      <p:sp>
        <p:nvSpPr>
          <p:cNvPr id="17" name="標題 16">
            <a:extLst>
              <a:ext uri="{FF2B5EF4-FFF2-40B4-BE49-F238E27FC236}">
                <a16:creationId xmlns:a16="http://schemas.microsoft.com/office/drawing/2014/main" id="{A3AF32EE-35E9-0AC9-C0F1-B11413705EAF}"/>
              </a:ext>
            </a:extLst>
          </p:cNvPr>
          <p:cNvSpPr>
            <a:spLocks noGrp="1"/>
          </p:cNvSpPr>
          <p:nvPr>
            <p:ph type="title"/>
          </p:nvPr>
        </p:nvSpPr>
        <p:spPr/>
        <p:txBody>
          <a:bodyPr/>
          <a:lstStyle/>
          <a:p>
            <a:r>
              <a:rPr lang="zh-CN" altLang="en-US" dirty="0">
                <a:latin typeface="標楷體" panose="03000509000000000000" pitchFamily="65" charset="-120"/>
                <a:ea typeface="標楷體" panose="03000509000000000000" pitchFamily="65" charset="-120"/>
              </a:rPr>
              <a:t>控制板：</a:t>
            </a:r>
            <a:endParaRPr lang="zh-TW" altLang="en-US" dirty="0">
              <a:latin typeface="標楷體" panose="03000509000000000000" pitchFamily="65" charset="-120"/>
              <a:ea typeface="標楷體" panose="03000509000000000000" pitchFamily="65" charset="-120"/>
            </a:endParaRPr>
          </a:p>
        </p:txBody>
      </p:sp>
      <p:sp>
        <p:nvSpPr>
          <p:cNvPr id="2" name="內容版面配置區 1">
            <a:extLst>
              <a:ext uri="{FF2B5EF4-FFF2-40B4-BE49-F238E27FC236}">
                <a16:creationId xmlns:a16="http://schemas.microsoft.com/office/drawing/2014/main" id="{58425547-AB71-4272-C099-3BE182FB0B9A}"/>
              </a:ext>
            </a:extLst>
          </p:cNvPr>
          <p:cNvSpPr>
            <a:spLocks noGrp="1"/>
          </p:cNvSpPr>
          <p:nvPr>
            <p:ph idx="1"/>
          </p:nvPr>
        </p:nvSpPr>
        <p:spPr/>
        <p:txBody>
          <a:bodyPr/>
          <a:lstStyle/>
          <a:p>
            <a:pPr marL="0" indent="0">
              <a:lnSpc>
                <a:spcPct val="150000"/>
              </a:lnSpc>
              <a:buNone/>
            </a:pPr>
            <a:r>
              <a:rPr lang="zh-CN" altLang="en-US" b="1" u="sng" dirty="0"/>
              <a:t>三塊</a:t>
            </a:r>
            <a:r>
              <a:rPr lang="en-US" altLang="zh-CN" b="1" u="sng" dirty="0"/>
              <a:t>ESP32</a:t>
            </a:r>
            <a:r>
              <a:rPr lang="zh-CN" altLang="en-US" b="1" u="sng" dirty="0"/>
              <a:t>組合</a:t>
            </a:r>
            <a:endParaRPr lang="en-US" altLang="zh-CN" b="1" u="sng" dirty="0"/>
          </a:p>
          <a:p>
            <a:pPr>
              <a:lnSpc>
                <a:spcPct val="150000"/>
              </a:lnSpc>
            </a:pPr>
            <a:r>
              <a:rPr lang="zh-CN" altLang="en-US" dirty="0"/>
              <a:t>第一板塊：環境感測 </a:t>
            </a:r>
            <a:r>
              <a:rPr lang="en-US" altLang="zh-CN" dirty="0"/>
              <a:t>(PMS5003</a:t>
            </a:r>
            <a:r>
              <a:rPr lang="zh-CN" altLang="en-US" dirty="0"/>
              <a:t>、</a:t>
            </a:r>
            <a:r>
              <a:rPr lang="en-US" altLang="zh-CN" dirty="0"/>
              <a:t>DHT22-1)</a:t>
            </a:r>
          </a:p>
          <a:p>
            <a:pPr>
              <a:lnSpc>
                <a:spcPct val="150000"/>
              </a:lnSpc>
            </a:pPr>
            <a:r>
              <a:rPr lang="zh-CN" altLang="en-US" dirty="0"/>
              <a:t>第二板塊：錄製音頻 </a:t>
            </a:r>
            <a:r>
              <a:rPr lang="en-US" altLang="zh-CN" dirty="0"/>
              <a:t>(INMP441) | </a:t>
            </a:r>
            <a:r>
              <a:rPr lang="en-US" altLang="zh-CN" b="1" dirty="0"/>
              <a:t>ETL</a:t>
            </a:r>
          </a:p>
          <a:p>
            <a:pPr>
              <a:lnSpc>
                <a:spcPct val="150000"/>
              </a:lnSpc>
            </a:pPr>
            <a:r>
              <a:rPr lang="zh-CN" altLang="en-US" dirty="0"/>
              <a:t>第三板塊：播放聲音 </a:t>
            </a:r>
            <a:r>
              <a:rPr lang="en-US" altLang="zh-CN" dirty="0"/>
              <a:t>(MAX98357) | </a:t>
            </a:r>
            <a:r>
              <a:rPr lang="en-US" altLang="zh-CN" b="1" dirty="0"/>
              <a:t>LTE</a:t>
            </a:r>
          </a:p>
        </p:txBody>
      </p:sp>
    </p:spTree>
    <p:extLst>
      <p:ext uri="{BB962C8B-B14F-4D97-AF65-F5344CB8AC3E}">
        <p14:creationId xmlns:p14="http://schemas.microsoft.com/office/powerpoint/2010/main" val="24576176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8" name="Rectangle 37">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33">
            <a:extLst>
              <a:ext uri="{FF2B5EF4-FFF2-40B4-BE49-F238E27FC236}">
                <a16:creationId xmlns:a16="http://schemas.microsoft.com/office/drawing/2014/main" id="{B906A90A-056B-3DE1-2A7B-6DA0E8F6E02B}"/>
              </a:ext>
            </a:extLst>
          </p:cNvPr>
          <p:cNvPicPr>
            <a:picLocks noChangeAspect="1"/>
          </p:cNvPicPr>
          <p:nvPr/>
        </p:nvPicPr>
        <p:blipFill rotWithShape="1">
          <a:blip r:embed="rId2"/>
          <a:srcRect r="9624"/>
          <a:stretch/>
        </p:blipFill>
        <p:spPr>
          <a:xfrm>
            <a:off x="3523488" y="10"/>
            <a:ext cx="8668512" cy="6857990"/>
          </a:xfrm>
          <a:prstGeom prst="rect">
            <a:avLst/>
          </a:prstGeom>
        </p:spPr>
      </p:pic>
      <p:sp>
        <p:nvSpPr>
          <p:cNvPr id="40" name="Rectangle 39">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756601"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標題 16">
            <a:extLst>
              <a:ext uri="{FF2B5EF4-FFF2-40B4-BE49-F238E27FC236}">
                <a16:creationId xmlns:a16="http://schemas.microsoft.com/office/drawing/2014/main" id="{A3AF32EE-35E9-0AC9-C0F1-B11413705EAF}"/>
              </a:ext>
            </a:extLst>
          </p:cNvPr>
          <p:cNvSpPr>
            <a:spLocks noGrp="1"/>
          </p:cNvSpPr>
          <p:nvPr>
            <p:ph type="ctrTitle"/>
          </p:nvPr>
        </p:nvSpPr>
        <p:spPr>
          <a:xfrm>
            <a:off x="477981" y="1122363"/>
            <a:ext cx="4023360" cy="3204134"/>
          </a:xfrm>
        </p:spPr>
        <p:txBody>
          <a:bodyPr anchor="b">
            <a:normAutofit/>
          </a:bodyPr>
          <a:lstStyle/>
          <a:p>
            <a:pPr algn="l"/>
            <a:r>
              <a:rPr lang="zh-TW" altLang="en-US" sz="4800" dirty="0">
                <a:latin typeface="標楷體" panose="03000509000000000000" pitchFamily="65" charset="-120"/>
                <a:ea typeface="標楷體" panose="03000509000000000000" pitchFamily="65" charset="-120"/>
              </a:rPr>
              <a:t>第一板塊</a:t>
            </a:r>
            <a:r>
              <a:rPr lang="en-US" altLang="zh-TW" sz="4800" dirty="0">
                <a:latin typeface="標楷體" panose="03000509000000000000" pitchFamily="65" charset="-120"/>
                <a:ea typeface="標楷體" panose="03000509000000000000" pitchFamily="65" charset="-120"/>
              </a:rPr>
              <a:t>-IoT </a:t>
            </a:r>
            <a:r>
              <a:rPr lang="zh-TW" altLang="en-US" sz="4800" dirty="0">
                <a:latin typeface="標楷體" panose="03000509000000000000" pitchFamily="65" charset="-120"/>
                <a:ea typeface="標楷體" panose="03000509000000000000" pitchFamily="65" charset="-120"/>
              </a:rPr>
              <a:t>感應器</a:t>
            </a:r>
          </a:p>
        </p:txBody>
      </p:sp>
      <p:sp>
        <p:nvSpPr>
          <p:cNvPr id="42" name="Rectangle 41">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4" name="Rectangle 43">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任意多边形: 形状 4"/>
          <p:cNvSpPr/>
          <p:nvPr/>
        </p:nvSpPr>
        <p:spPr bwMode="auto">
          <a:xfrm flipH="1">
            <a:off x="0" y="5871029"/>
            <a:ext cx="12192000" cy="1012232"/>
          </a:xfrm>
          <a:custGeom>
            <a:avLst/>
            <a:gdLst>
              <a:gd name="connsiteX0" fmla="*/ 2457949 w 12192000"/>
              <a:gd name="connsiteY0" fmla="*/ 0 h 1012232"/>
              <a:gd name="connsiteX1" fmla="*/ 9057549 w 12192000"/>
              <a:gd name="connsiteY1" fmla="*/ 610553 h 1012232"/>
              <a:gd name="connsiteX2" fmla="*/ 12192000 w 12192000"/>
              <a:gd name="connsiteY2" fmla="*/ 305277 h 1012232"/>
              <a:gd name="connsiteX3" fmla="*/ 12192000 w 12192000"/>
              <a:gd name="connsiteY3" fmla="*/ 1012232 h 1012232"/>
              <a:gd name="connsiteX4" fmla="*/ 114300 w 12192000"/>
              <a:gd name="connsiteY4" fmla="*/ 1012232 h 1012232"/>
              <a:gd name="connsiteX5" fmla="*/ 0 w 12192000"/>
              <a:gd name="connsiteY5" fmla="*/ 1012232 h 1012232"/>
              <a:gd name="connsiteX6" fmla="*/ 0 w 12192000"/>
              <a:gd name="connsiteY6" fmla="*/ 160434 h 1012232"/>
              <a:gd name="connsiteX7" fmla="*/ 270087 w 12192000"/>
              <a:gd name="connsiteY7" fmla="*/ 129128 h 1012232"/>
              <a:gd name="connsiteX8" fmla="*/ 2457949 w 12192000"/>
              <a:gd name="connsiteY8" fmla="*/ 0 h 1012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1012232">
                <a:moveTo>
                  <a:pt x="2457949" y="0"/>
                </a:moveTo>
                <a:cubicBezTo>
                  <a:pt x="4506845" y="0"/>
                  <a:pt x="7360920" y="610553"/>
                  <a:pt x="9057549" y="610553"/>
                </a:cubicBezTo>
                <a:cubicBezTo>
                  <a:pt x="10754179" y="610553"/>
                  <a:pt x="12192000" y="305277"/>
                  <a:pt x="12192000" y="305277"/>
                </a:cubicBezTo>
                <a:cubicBezTo>
                  <a:pt x="12192000" y="1012232"/>
                  <a:pt x="12192000" y="1012232"/>
                  <a:pt x="12192000" y="1012232"/>
                </a:cubicBezTo>
                <a:cubicBezTo>
                  <a:pt x="5290457" y="1012232"/>
                  <a:pt x="1839686" y="1012232"/>
                  <a:pt x="114300" y="1012232"/>
                </a:cubicBezTo>
                <a:lnTo>
                  <a:pt x="0" y="1012232"/>
                </a:lnTo>
                <a:lnTo>
                  <a:pt x="0" y="160434"/>
                </a:lnTo>
                <a:lnTo>
                  <a:pt x="270087" y="129128"/>
                </a:lnTo>
                <a:cubicBezTo>
                  <a:pt x="925321" y="57390"/>
                  <a:pt x="1689613" y="0"/>
                  <a:pt x="2457949" y="0"/>
                </a:cubicBezTo>
                <a:close/>
              </a:path>
            </a:pathLst>
          </a:custGeom>
          <a:solidFill>
            <a:srgbClr val="52618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solidFill>
                <a:schemeClr val="lt1"/>
              </a:solidFill>
              <a:latin typeface="Arial" panose="020B0604020202020204" pitchFamily="34" charset="0"/>
              <a:ea typeface="思源黑体 CN Normal" panose="020B0400000000000000" pitchFamily="34" charset="-122"/>
              <a:sym typeface="Arial" panose="020B0604020202020204" pitchFamily="34" charset="0"/>
            </a:endParaRPr>
          </a:p>
        </p:txBody>
      </p:sp>
    </p:spTree>
    <p:extLst>
      <p:ext uri="{BB962C8B-B14F-4D97-AF65-F5344CB8AC3E}">
        <p14:creationId xmlns:p14="http://schemas.microsoft.com/office/powerpoint/2010/main" val="34565714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任意多边形: 形状 4"/>
          <p:cNvSpPr/>
          <p:nvPr/>
        </p:nvSpPr>
        <p:spPr bwMode="auto">
          <a:xfrm flipH="1">
            <a:off x="0" y="5871029"/>
            <a:ext cx="12192000" cy="1012232"/>
          </a:xfrm>
          <a:custGeom>
            <a:avLst/>
            <a:gdLst>
              <a:gd name="connsiteX0" fmla="*/ 2457949 w 12192000"/>
              <a:gd name="connsiteY0" fmla="*/ 0 h 1012232"/>
              <a:gd name="connsiteX1" fmla="*/ 9057549 w 12192000"/>
              <a:gd name="connsiteY1" fmla="*/ 610553 h 1012232"/>
              <a:gd name="connsiteX2" fmla="*/ 12192000 w 12192000"/>
              <a:gd name="connsiteY2" fmla="*/ 305277 h 1012232"/>
              <a:gd name="connsiteX3" fmla="*/ 12192000 w 12192000"/>
              <a:gd name="connsiteY3" fmla="*/ 1012232 h 1012232"/>
              <a:gd name="connsiteX4" fmla="*/ 114300 w 12192000"/>
              <a:gd name="connsiteY4" fmla="*/ 1012232 h 1012232"/>
              <a:gd name="connsiteX5" fmla="*/ 0 w 12192000"/>
              <a:gd name="connsiteY5" fmla="*/ 1012232 h 1012232"/>
              <a:gd name="connsiteX6" fmla="*/ 0 w 12192000"/>
              <a:gd name="connsiteY6" fmla="*/ 160434 h 1012232"/>
              <a:gd name="connsiteX7" fmla="*/ 270087 w 12192000"/>
              <a:gd name="connsiteY7" fmla="*/ 129128 h 1012232"/>
              <a:gd name="connsiteX8" fmla="*/ 2457949 w 12192000"/>
              <a:gd name="connsiteY8" fmla="*/ 0 h 1012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1012232">
                <a:moveTo>
                  <a:pt x="2457949" y="0"/>
                </a:moveTo>
                <a:cubicBezTo>
                  <a:pt x="4506845" y="0"/>
                  <a:pt x="7360920" y="610553"/>
                  <a:pt x="9057549" y="610553"/>
                </a:cubicBezTo>
                <a:cubicBezTo>
                  <a:pt x="10754179" y="610553"/>
                  <a:pt x="12192000" y="305277"/>
                  <a:pt x="12192000" y="305277"/>
                </a:cubicBezTo>
                <a:cubicBezTo>
                  <a:pt x="12192000" y="1012232"/>
                  <a:pt x="12192000" y="1012232"/>
                  <a:pt x="12192000" y="1012232"/>
                </a:cubicBezTo>
                <a:cubicBezTo>
                  <a:pt x="5290457" y="1012232"/>
                  <a:pt x="1839686" y="1012232"/>
                  <a:pt x="114300" y="1012232"/>
                </a:cubicBezTo>
                <a:lnTo>
                  <a:pt x="0" y="1012232"/>
                </a:lnTo>
                <a:lnTo>
                  <a:pt x="0" y="160434"/>
                </a:lnTo>
                <a:lnTo>
                  <a:pt x="270087" y="129128"/>
                </a:lnTo>
                <a:cubicBezTo>
                  <a:pt x="925321" y="57390"/>
                  <a:pt x="1689613" y="0"/>
                  <a:pt x="2457949" y="0"/>
                </a:cubicBezTo>
                <a:close/>
              </a:path>
            </a:pathLst>
          </a:custGeom>
          <a:solidFill>
            <a:srgbClr val="52618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solidFill>
                <a:schemeClr val="lt1"/>
              </a:solidFill>
              <a:latin typeface="Arial" panose="020B0604020202020204" pitchFamily="34" charset="0"/>
              <a:ea typeface="思源黑体 CN Normal" panose="020B0400000000000000" pitchFamily="34" charset="-122"/>
              <a:sym typeface="Arial" panose="020B0604020202020204" pitchFamily="34" charset="0"/>
            </a:endParaRPr>
          </a:p>
        </p:txBody>
      </p:sp>
      <p:sp>
        <p:nvSpPr>
          <p:cNvPr id="17" name="標題 16">
            <a:extLst>
              <a:ext uri="{FF2B5EF4-FFF2-40B4-BE49-F238E27FC236}">
                <a16:creationId xmlns:a16="http://schemas.microsoft.com/office/drawing/2014/main" id="{A3AF32EE-35E9-0AC9-C0F1-B11413705EAF}"/>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第一板塊</a:t>
            </a:r>
            <a:r>
              <a:rPr lang="en-US" altLang="zh-TW" dirty="0">
                <a:latin typeface="標楷體" panose="03000509000000000000" pitchFamily="65" charset="-120"/>
                <a:ea typeface="標楷體" panose="03000509000000000000" pitchFamily="65" charset="-120"/>
              </a:rPr>
              <a:t>-IoT </a:t>
            </a:r>
            <a:r>
              <a:rPr lang="zh-TW" altLang="en-US" dirty="0">
                <a:latin typeface="標楷體" panose="03000509000000000000" pitchFamily="65" charset="-120"/>
                <a:ea typeface="標楷體" panose="03000509000000000000" pitchFamily="65" charset="-120"/>
              </a:rPr>
              <a:t>感應器</a:t>
            </a:r>
          </a:p>
        </p:txBody>
      </p:sp>
      <p:sp>
        <p:nvSpPr>
          <p:cNvPr id="9" name="文字方塊 8">
            <a:extLst>
              <a:ext uri="{FF2B5EF4-FFF2-40B4-BE49-F238E27FC236}">
                <a16:creationId xmlns:a16="http://schemas.microsoft.com/office/drawing/2014/main" id="{41546830-F2F0-72E8-E768-0DBB2F245B77}"/>
              </a:ext>
            </a:extLst>
          </p:cNvPr>
          <p:cNvSpPr txBox="1"/>
          <p:nvPr/>
        </p:nvSpPr>
        <p:spPr>
          <a:xfrm>
            <a:off x="838200" y="1690688"/>
            <a:ext cx="10795000" cy="325525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zh-TW" altLang="zh-TW" sz="2800" kern="100" dirty="0">
                <a:effectLst/>
                <a:latin typeface="Calibri" panose="020F0502020204030204" pitchFamily="34" charset="0"/>
                <a:ea typeface="標楷體" panose="03000509000000000000" pitchFamily="65" charset="-120"/>
                <a:cs typeface="Times New Roman" panose="02020603050405020304" pitchFamily="18" charset="0"/>
              </a:rPr>
              <a:t>確保家庭中的老人</a:t>
            </a:r>
            <a:r>
              <a:rPr lang="zh-TW" altLang="zh-TW" sz="2800" b="1" u="sng" kern="100" dirty="0">
                <a:effectLst/>
                <a:latin typeface="Calibri" panose="020F0502020204030204" pitchFamily="34" charset="0"/>
                <a:ea typeface="標楷體" panose="03000509000000000000" pitchFamily="65" charset="-120"/>
                <a:cs typeface="Times New Roman" panose="02020603050405020304" pitchFamily="18" charset="0"/>
              </a:rPr>
              <a:t>環境舒適</a:t>
            </a:r>
            <a:r>
              <a:rPr lang="zh-TW" altLang="zh-TW" sz="2800" kern="100" dirty="0">
                <a:effectLst/>
                <a:latin typeface="Calibri" panose="020F0502020204030204" pitchFamily="34" charset="0"/>
                <a:ea typeface="標楷體" panose="03000509000000000000" pitchFamily="65" charset="-120"/>
                <a:cs typeface="Times New Roman" panose="02020603050405020304" pitchFamily="18" charset="0"/>
              </a:rPr>
              <a:t>和安全</a:t>
            </a:r>
            <a:endParaRPr lang="en-US" altLang="zh-TW" sz="2800" kern="100" dirty="0">
              <a:effectLst/>
              <a:latin typeface="Calibri" panose="020F0502020204030204" pitchFamily="34" charset="0"/>
              <a:ea typeface="標楷體" panose="03000509000000000000" pitchFamily="65" charset="-120"/>
              <a:cs typeface="Times New Roman" panose="02020603050405020304" pitchFamily="18" charset="0"/>
            </a:endParaRPr>
          </a:p>
          <a:p>
            <a:pPr marL="285750" indent="-285750">
              <a:lnSpc>
                <a:spcPct val="150000"/>
              </a:lnSpc>
              <a:buFont typeface="Arial" panose="020B0604020202020204" pitchFamily="34" charset="0"/>
              <a:buChar char="•"/>
            </a:pPr>
            <a:r>
              <a:rPr lang="zh-TW" altLang="en-US" sz="2800" kern="100" dirty="0">
                <a:effectLst/>
                <a:latin typeface="Calibri" panose="020F0502020204030204" pitchFamily="34" charset="0"/>
                <a:ea typeface="標楷體" panose="03000509000000000000" pitchFamily="65" charset="-120"/>
                <a:cs typeface="Times New Roman" panose="02020603050405020304" pitchFamily="18" charset="0"/>
              </a:rPr>
              <a:t>開發一個高度智慧的居家監測系統</a:t>
            </a:r>
            <a:endParaRPr lang="en-US" altLang="zh-TW" sz="2800" kern="100" dirty="0">
              <a:effectLst/>
              <a:latin typeface="Calibri" panose="020F0502020204030204" pitchFamily="34" charset="0"/>
              <a:ea typeface="標楷體" panose="03000509000000000000" pitchFamily="65" charset="-120"/>
              <a:cs typeface="Times New Roman" panose="02020603050405020304" pitchFamily="18" charset="0"/>
            </a:endParaRPr>
          </a:p>
          <a:p>
            <a:pPr marL="285750" indent="-285750">
              <a:lnSpc>
                <a:spcPct val="150000"/>
              </a:lnSpc>
              <a:buFont typeface="Arial" panose="020B0604020202020204" pitchFamily="34" charset="0"/>
              <a:buChar char="•"/>
            </a:pPr>
            <a:r>
              <a:rPr lang="zh-TW" altLang="zh-TW" sz="2800" kern="100" dirty="0">
                <a:effectLst/>
                <a:latin typeface="Calibri" panose="020F0502020204030204" pitchFamily="34" charset="0"/>
                <a:ea typeface="標楷體" panose="03000509000000000000" pitchFamily="65" charset="-120"/>
                <a:cs typeface="Times New Roman" panose="02020603050405020304" pitchFamily="18" charset="0"/>
              </a:rPr>
              <a:t>希望透過</a:t>
            </a:r>
            <a:r>
              <a:rPr lang="zh-TW" altLang="zh-TW" sz="2800" b="1" u="sng" kern="100" dirty="0">
                <a:effectLst/>
                <a:latin typeface="Calibri" panose="020F0502020204030204" pitchFamily="34" charset="0"/>
                <a:ea typeface="標楷體" panose="03000509000000000000" pitchFamily="65" charset="-120"/>
                <a:cs typeface="Times New Roman" panose="02020603050405020304" pitchFamily="18" charset="0"/>
              </a:rPr>
              <a:t>實時</a:t>
            </a:r>
            <a:r>
              <a:rPr lang="zh-TW" altLang="zh-TW" sz="2800" kern="100" dirty="0">
                <a:effectLst/>
                <a:latin typeface="Calibri" panose="020F0502020204030204" pitchFamily="34" charset="0"/>
                <a:ea typeface="標楷體" panose="03000509000000000000" pitchFamily="65" charset="-120"/>
                <a:cs typeface="Times New Roman" panose="02020603050405020304" pitchFamily="18" charset="0"/>
              </a:rPr>
              <a:t>監測，具有</a:t>
            </a:r>
            <a:r>
              <a:rPr lang="zh-TW" altLang="zh-TW" sz="2800" b="1" u="sng" kern="100" dirty="0">
                <a:effectLst/>
                <a:latin typeface="Calibri" panose="020F0502020204030204" pitchFamily="34" charset="0"/>
                <a:ea typeface="標楷體" panose="03000509000000000000" pitchFamily="65" charset="-120"/>
                <a:cs typeface="Times New Roman" panose="02020603050405020304" pitchFamily="18" charset="0"/>
              </a:rPr>
              <a:t>生成可視化介面</a:t>
            </a:r>
            <a:r>
              <a:rPr lang="zh-TW" altLang="zh-TW" sz="2800" kern="100" dirty="0">
                <a:effectLst/>
                <a:latin typeface="Calibri" panose="020F0502020204030204" pitchFamily="34" charset="0"/>
                <a:ea typeface="標楷體" panose="03000509000000000000" pitchFamily="65" charset="-120"/>
                <a:cs typeface="Times New Roman" panose="02020603050405020304" pitchFamily="18" charset="0"/>
              </a:rPr>
              <a:t>和</a:t>
            </a:r>
            <a:r>
              <a:rPr lang="en-US" altLang="zh-TW" sz="2800" kern="100" dirty="0">
                <a:effectLst/>
                <a:latin typeface="Calibri" panose="020F0502020204030204" pitchFamily="34" charset="0"/>
                <a:ea typeface="標楷體" panose="03000509000000000000" pitchFamily="65" charset="-120"/>
                <a:cs typeface="Times New Roman" panose="02020603050405020304" pitchFamily="18" charset="0"/>
              </a:rPr>
              <a:t>Line</a:t>
            </a:r>
            <a:r>
              <a:rPr lang="zh-TW" altLang="zh-TW" sz="2800" kern="100" dirty="0">
                <a:effectLst/>
                <a:latin typeface="Calibri" panose="020F0502020204030204" pitchFamily="34" charset="0"/>
                <a:ea typeface="標楷體" panose="03000509000000000000" pitchFamily="65" charset="-120"/>
                <a:cs typeface="Times New Roman" panose="02020603050405020304" pitchFamily="18" charset="0"/>
              </a:rPr>
              <a:t>警報的功能</a:t>
            </a:r>
            <a:endParaRPr lang="en-US" altLang="zh-TW" sz="2800" kern="100" dirty="0">
              <a:effectLst/>
              <a:latin typeface="Calibri" panose="020F0502020204030204" pitchFamily="34" charset="0"/>
              <a:ea typeface="標楷體" panose="03000509000000000000" pitchFamily="65" charset="-120"/>
              <a:cs typeface="Times New Roman" panose="02020603050405020304" pitchFamily="18" charset="0"/>
            </a:endParaRPr>
          </a:p>
          <a:p>
            <a:pPr marL="285750" indent="-285750">
              <a:lnSpc>
                <a:spcPct val="150000"/>
              </a:lnSpc>
              <a:buFont typeface="Arial" panose="020B0604020202020204" pitchFamily="34" charset="0"/>
              <a:buChar char="•"/>
            </a:pPr>
            <a:r>
              <a:rPr lang="zh-TW" altLang="zh-TW" sz="2800" kern="100" dirty="0">
                <a:effectLst/>
                <a:latin typeface="Calibri" panose="020F0502020204030204" pitchFamily="34" charset="0"/>
                <a:ea typeface="標楷體" panose="03000509000000000000" pitchFamily="65" charset="-120"/>
                <a:cs typeface="Times New Roman" panose="02020603050405020304" pitchFamily="18" charset="0"/>
              </a:rPr>
              <a:t>避免一些意外的發生，例如二氧化碳濃度過高</a:t>
            </a:r>
            <a:r>
              <a:rPr lang="zh-CN" altLang="en-US" sz="2800" kern="100" dirty="0">
                <a:effectLst/>
                <a:latin typeface="Calibri" panose="020F0502020204030204" pitchFamily="34" charset="0"/>
                <a:ea typeface="標楷體" panose="03000509000000000000" pitchFamily="65" charset="-120"/>
                <a:cs typeface="Times New Roman" panose="02020603050405020304" pitchFamily="18" charset="0"/>
              </a:rPr>
              <a:t>、</a:t>
            </a:r>
            <a:r>
              <a:rPr lang="zh-TW" altLang="zh-TW" sz="2800" kern="100" dirty="0">
                <a:effectLst/>
                <a:latin typeface="Calibri" panose="020F0502020204030204" pitchFamily="34" charset="0"/>
                <a:ea typeface="標楷體" panose="03000509000000000000" pitchFamily="65" charset="-120"/>
                <a:cs typeface="Times New Roman" panose="02020603050405020304" pitchFamily="18" charset="0"/>
              </a:rPr>
              <a:t>溫度過高等</a:t>
            </a:r>
            <a:endParaRPr lang="en-US" altLang="zh-TW" sz="2800" kern="100" dirty="0">
              <a:effectLst/>
              <a:latin typeface="Calibri" panose="020F0502020204030204" pitchFamily="34" charset="0"/>
              <a:ea typeface="標楷體" panose="03000509000000000000" pitchFamily="65" charset="-120"/>
              <a:cs typeface="Times New Roman" panose="02020603050405020304" pitchFamily="18" charset="0"/>
            </a:endParaRPr>
          </a:p>
          <a:p>
            <a:pPr marL="285750" indent="-285750">
              <a:lnSpc>
                <a:spcPct val="150000"/>
              </a:lnSpc>
              <a:buFont typeface="Arial" panose="020B0604020202020204" pitchFamily="34" charset="0"/>
              <a:buChar char="•"/>
            </a:pPr>
            <a:r>
              <a:rPr lang="zh-TW" altLang="zh-TW" sz="2800" kern="100" dirty="0">
                <a:effectLst/>
                <a:latin typeface="Calibri" panose="020F0502020204030204" pitchFamily="34" charset="0"/>
                <a:ea typeface="標楷體" panose="03000509000000000000" pitchFamily="65" charset="-120"/>
                <a:cs typeface="Times New Roman" panose="02020603050405020304" pitchFamily="18" charset="0"/>
              </a:rPr>
              <a:t>以便在必要時採取適當的措施。</a:t>
            </a:r>
            <a:endParaRPr lang="zh-TW" altLang="zh-TW" sz="2800" kern="100" dirty="0">
              <a:effectLst/>
              <a:latin typeface="Calibri" panose="020F0502020204030204" pitchFamily="34" charset="0"/>
              <a:ea typeface="新細明體" panose="02020500000000000000" pitchFamily="18" charset="-120"/>
              <a:cs typeface="Times New Roman" panose="02020603050405020304" pitchFamily="18" charset="0"/>
            </a:endParaRPr>
          </a:p>
        </p:txBody>
      </p:sp>
    </p:spTree>
    <p:extLst>
      <p:ext uri="{BB962C8B-B14F-4D97-AF65-F5344CB8AC3E}">
        <p14:creationId xmlns:p14="http://schemas.microsoft.com/office/powerpoint/2010/main" val="40294856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標題 16">
            <a:extLst>
              <a:ext uri="{FF2B5EF4-FFF2-40B4-BE49-F238E27FC236}">
                <a16:creationId xmlns:a16="http://schemas.microsoft.com/office/drawing/2014/main" id="{A3AF32EE-35E9-0AC9-C0F1-B11413705EAF}"/>
              </a:ext>
            </a:extLst>
          </p:cNvPr>
          <p:cNvSpPr>
            <a:spLocks noGrp="1"/>
          </p:cNvSpPr>
          <p:nvPr>
            <p:ph type="title"/>
          </p:nvPr>
        </p:nvSpPr>
        <p:spPr>
          <a:xfrm>
            <a:off x="1371597" y="348865"/>
            <a:ext cx="10044023" cy="877729"/>
          </a:xfrm>
        </p:spPr>
        <p:txBody>
          <a:bodyPr vert="horz" lIns="91440" tIns="45720" rIns="91440" bIns="45720" rtlCol="0" anchor="ctr">
            <a:normAutofit/>
          </a:bodyPr>
          <a:lstStyle/>
          <a:p>
            <a:r>
              <a:rPr lang="zh-TW" altLang="en-US" sz="4000" kern="1200" dirty="0">
                <a:solidFill>
                  <a:srgbClr val="FFFFFF"/>
                </a:solidFill>
                <a:latin typeface="+mj-lt"/>
                <a:ea typeface="+mj-ea"/>
                <a:cs typeface="+mj-cs"/>
              </a:rPr>
              <a:t>第一板塊</a:t>
            </a:r>
            <a:r>
              <a:rPr lang="en-US" altLang="zh-CN" sz="4000" kern="1200" dirty="0">
                <a:solidFill>
                  <a:srgbClr val="FFFFFF"/>
                </a:solidFill>
                <a:latin typeface="+mj-lt"/>
                <a:ea typeface="+mj-ea"/>
                <a:cs typeface="+mj-cs"/>
              </a:rPr>
              <a:t>-IoT </a:t>
            </a:r>
            <a:r>
              <a:rPr lang="zh-TW" altLang="en-US" sz="4000" kern="1200" dirty="0">
                <a:solidFill>
                  <a:srgbClr val="FFFFFF"/>
                </a:solidFill>
                <a:latin typeface="+mj-lt"/>
                <a:ea typeface="+mj-ea"/>
                <a:cs typeface="+mj-cs"/>
              </a:rPr>
              <a:t>感應器</a:t>
            </a:r>
          </a:p>
        </p:txBody>
      </p:sp>
      <p:sp>
        <p:nvSpPr>
          <p:cNvPr id="5" name="任意多边形: 形状 4"/>
          <p:cNvSpPr/>
          <p:nvPr/>
        </p:nvSpPr>
        <p:spPr bwMode="auto">
          <a:xfrm flipH="1">
            <a:off x="0" y="5871029"/>
            <a:ext cx="12192000" cy="1012232"/>
          </a:xfrm>
          <a:custGeom>
            <a:avLst/>
            <a:gdLst>
              <a:gd name="connsiteX0" fmla="*/ 2457949 w 12192000"/>
              <a:gd name="connsiteY0" fmla="*/ 0 h 1012232"/>
              <a:gd name="connsiteX1" fmla="*/ 9057549 w 12192000"/>
              <a:gd name="connsiteY1" fmla="*/ 610553 h 1012232"/>
              <a:gd name="connsiteX2" fmla="*/ 12192000 w 12192000"/>
              <a:gd name="connsiteY2" fmla="*/ 305277 h 1012232"/>
              <a:gd name="connsiteX3" fmla="*/ 12192000 w 12192000"/>
              <a:gd name="connsiteY3" fmla="*/ 1012232 h 1012232"/>
              <a:gd name="connsiteX4" fmla="*/ 114300 w 12192000"/>
              <a:gd name="connsiteY4" fmla="*/ 1012232 h 1012232"/>
              <a:gd name="connsiteX5" fmla="*/ 0 w 12192000"/>
              <a:gd name="connsiteY5" fmla="*/ 1012232 h 1012232"/>
              <a:gd name="connsiteX6" fmla="*/ 0 w 12192000"/>
              <a:gd name="connsiteY6" fmla="*/ 160434 h 1012232"/>
              <a:gd name="connsiteX7" fmla="*/ 270087 w 12192000"/>
              <a:gd name="connsiteY7" fmla="*/ 129128 h 1012232"/>
              <a:gd name="connsiteX8" fmla="*/ 2457949 w 12192000"/>
              <a:gd name="connsiteY8" fmla="*/ 0 h 1012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1012232">
                <a:moveTo>
                  <a:pt x="2457949" y="0"/>
                </a:moveTo>
                <a:cubicBezTo>
                  <a:pt x="4506845" y="0"/>
                  <a:pt x="7360920" y="610553"/>
                  <a:pt x="9057549" y="610553"/>
                </a:cubicBezTo>
                <a:cubicBezTo>
                  <a:pt x="10754179" y="610553"/>
                  <a:pt x="12192000" y="305277"/>
                  <a:pt x="12192000" y="305277"/>
                </a:cubicBezTo>
                <a:cubicBezTo>
                  <a:pt x="12192000" y="1012232"/>
                  <a:pt x="12192000" y="1012232"/>
                  <a:pt x="12192000" y="1012232"/>
                </a:cubicBezTo>
                <a:cubicBezTo>
                  <a:pt x="5290457" y="1012232"/>
                  <a:pt x="1839686" y="1012232"/>
                  <a:pt x="114300" y="1012232"/>
                </a:cubicBezTo>
                <a:lnTo>
                  <a:pt x="0" y="1012232"/>
                </a:lnTo>
                <a:lnTo>
                  <a:pt x="0" y="160434"/>
                </a:lnTo>
                <a:lnTo>
                  <a:pt x="270087" y="129128"/>
                </a:lnTo>
                <a:cubicBezTo>
                  <a:pt x="925321" y="57390"/>
                  <a:pt x="1689613" y="0"/>
                  <a:pt x="2457949" y="0"/>
                </a:cubicBezTo>
                <a:close/>
              </a:path>
            </a:pathLst>
          </a:custGeom>
          <a:solidFill>
            <a:srgbClr val="52618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solidFill>
                <a:schemeClr val="lt1"/>
              </a:solidFill>
              <a:latin typeface="Arial" panose="020B0604020202020204" pitchFamily="34" charset="0"/>
              <a:ea typeface="思源黑体 CN Normal" panose="020B0400000000000000" pitchFamily="34" charset="-122"/>
              <a:sym typeface="Arial" panose="020B0604020202020204" pitchFamily="34" charset="0"/>
            </a:endParaRPr>
          </a:p>
        </p:txBody>
      </p:sp>
      <p:graphicFrame>
        <p:nvGraphicFramePr>
          <p:cNvPr id="19" name="文字方塊 5">
            <a:extLst>
              <a:ext uri="{FF2B5EF4-FFF2-40B4-BE49-F238E27FC236}">
                <a16:creationId xmlns:a16="http://schemas.microsoft.com/office/drawing/2014/main" id="{74A7BFE5-7AA8-3D80-EC59-1DD320855D4C}"/>
              </a:ext>
            </a:extLst>
          </p:cNvPr>
          <p:cNvGraphicFramePr/>
          <p:nvPr>
            <p:extLst>
              <p:ext uri="{D42A27DB-BD31-4B8C-83A1-F6EECF244321}">
                <p14:modId xmlns:p14="http://schemas.microsoft.com/office/powerpoint/2010/main" val="813595843"/>
              </p:ext>
            </p:extLst>
          </p:nvPr>
        </p:nvGraphicFramePr>
        <p:xfrm>
          <a:off x="586183" y="1972675"/>
          <a:ext cx="9205999" cy="350114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452568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標題 16">
            <a:extLst>
              <a:ext uri="{FF2B5EF4-FFF2-40B4-BE49-F238E27FC236}">
                <a16:creationId xmlns:a16="http://schemas.microsoft.com/office/drawing/2014/main" id="{A3AF32EE-35E9-0AC9-C0F1-B11413705EAF}"/>
              </a:ext>
            </a:extLst>
          </p:cNvPr>
          <p:cNvSpPr>
            <a:spLocks noGrp="1"/>
          </p:cNvSpPr>
          <p:nvPr>
            <p:ph type="title"/>
          </p:nvPr>
        </p:nvSpPr>
        <p:spPr>
          <a:xfrm>
            <a:off x="1371597" y="348865"/>
            <a:ext cx="10044023" cy="877729"/>
          </a:xfrm>
        </p:spPr>
        <p:txBody>
          <a:bodyPr vert="horz" lIns="91440" tIns="45720" rIns="91440" bIns="45720" rtlCol="0" anchor="ctr">
            <a:normAutofit/>
          </a:bodyPr>
          <a:lstStyle/>
          <a:p>
            <a:r>
              <a:rPr lang="zh-TW" altLang="en-US" sz="4000" kern="1200" dirty="0">
                <a:solidFill>
                  <a:srgbClr val="FFFFFF"/>
                </a:solidFill>
                <a:latin typeface="+mj-lt"/>
                <a:ea typeface="+mj-ea"/>
                <a:cs typeface="+mj-cs"/>
              </a:rPr>
              <a:t>第一板塊</a:t>
            </a:r>
            <a:r>
              <a:rPr lang="en-US" altLang="zh-CN" sz="4000" kern="1200" dirty="0">
                <a:solidFill>
                  <a:srgbClr val="FFFFFF"/>
                </a:solidFill>
                <a:latin typeface="+mj-lt"/>
                <a:ea typeface="+mj-ea"/>
                <a:cs typeface="+mj-cs"/>
              </a:rPr>
              <a:t>-</a:t>
            </a:r>
            <a:r>
              <a:rPr lang="en-US" altLang="zh-TW" sz="4000" kern="1200" dirty="0">
                <a:solidFill>
                  <a:srgbClr val="FFFFFF"/>
                </a:solidFill>
                <a:latin typeface="+mj-lt"/>
                <a:ea typeface="+mj-ea"/>
                <a:cs typeface="+mj-cs"/>
              </a:rPr>
              <a:t>API</a:t>
            </a:r>
            <a:r>
              <a:rPr lang="zh-TW" altLang="en-US" sz="4000" kern="1200" dirty="0">
                <a:solidFill>
                  <a:srgbClr val="FFFFFF"/>
                </a:solidFill>
                <a:latin typeface="+mj-lt"/>
                <a:ea typeface="+mj-ea"/>
                <a:cs typeface="+mj-cs"/>
              </a:rPr>
              <a:t>接口獲取 </a:t>
            </a:r>
          </a:p>
        </p:txBody>
      </p:sp>
      <p:sp>
        <p:nvSpPr>
          <p:cNvPr id="5" name="任意多边形: 形状 4"/>
          <p:cNvSpPr/>
          <p:nvPr/>
        </p:nvSpPr>
        <p:spPr bwMode="auto">
          <a:xfrm flipH="1">
            <a:off x="0" y="5871029"/>
            <a:ext cx="12192000" cy="1012232"/>
          </a:xfrm>
          <a:custGeom>
            <a:avLst/>
            <a:gdLst>
              <a:gd name="connsiteX0" fmla="*/ 2457949 w 12192000"/>
              <a:gd name="connsiteY0" fmla="*/ 0 h 1012232"/>
              <a:gd name="connsiteX1" fmla="*/ 9057549 w 12192000"/>
              <a:gd name="connsiteY1" fmla="*/ 610553 h 1012232"/>
              <a:gd name="connsiteX2" fmla="*/ 12192000 w 12192000"/>
              <a:gd name="connsiteY2" fmla="*/ 305277 h 1012232"/>
              <a:gd name="connsiteX3" fmla="*/ 12192000 w 12192000"/>
              <a:gd name="connsiteY3" fmla="*/ 1012232 h 1012232"/>
              <a:gd name="connsiteX4" fmla="*/ 114300 w 12192000"/>
              <a:gd name="connsiteY4" fmla="*/ 1012232 h 1012232"/>
              <a:gd name="connsiteX5" fmla="*/ 0 w 12192000"/>
              <a:gd name="connsiteY5" fmla="*/ 1012232 h 1012232"/>
              <a:gd name="connsiteX6" fmla="*/ 0 w 12192000"/>
              <a:gd name="connsiteY6" fmla="*/ 160434 h 1012232"/>
              <a:gd name="connsiteX7" fmla="*/ 270087 w 12192000"/>
              <a:gd name="connsiteY7" fmla="*/ 129128 h 1012232"/>
              <a:gd name="connsiteX8" fmla="*/ 2457949 w 12192000"/>
              <a:gd name="connsiteY8" fmla="*/ 0 h 1012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1012232">
                <a:moveTo>
                  <a:pt x="2457949" y="0"/>
                </a:moveTo>
                <a:cubicBezTo>
                  <a:pt x="4506845" y="0"/>
                  <a:pt x="7360920" y="610553"/>
                  <a:pt x="9057549" y="610553"/>
                </a:cubicBezTo>
                <a:cubicBezTo>
                  <a:pt x="10754179" y="610553"/>
                  <a:pt x="12192000" y="305277"/>
                  <a:pt x="12192000" y="305277"/>
                </a:cubicBezTo>
                <a:cubicBezTo>
                  <a:pt x="12192000" y="1012232"/>
                  <a:pt x="12192000" y="1012232"/>
                  <a:pt x="12192000" y="1012232"/>
                </a:cubicBezTo>
                <a:cubicBezTo>
                  <a:pt x="5290457" y="1012232"/>
                  <a:pt x="1839686" y="1012232"/>
                  <a:pt x="114300" y="1012232"/>
                </a:cubicBezTo>
                <a:lnTo>
                  <a:pt x="0" y="1012232"/>
                </a:lnTo>
                <a:lnTo>
                  <a:pt x="0" y="160434"/>
                </a:lnTo>
                <a:lnTo>
                  <a:pt x="270087" y="129128"/>
                </a:lnTo>
                <a:cubicBezTo>
                  <a:pt x="925321" y="57390"/>
                  <a:pt x="1689613" y="0"/>
                  <a:pt x="2457949" y="0"/>
                </a:cubicBezTo>
                <a:close/>
              </a:path>
            </a:pathLst>
          </a:custGeom>
          <a:solidFill>
            <a:srgbClr val="52618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solidFill>
                <a:schemeClr val="lt1"/>
              </a:solidFill>
              <a:latin typeface="Arial" panose="020B0604020202020204" pitchFamily="34" charset="0"/>
              <a:ea typeface="思源黑体 CN Normal" panose="020B0400000000000000" pitchFamily="34" charset="-122"/>
              <a:sym typeface="Arial" panose="020B0604020202020204" pitchFamily="34" charset="0"/>
            </a:endParaRPr>
          </a:p>
        </p:txBody>
      </p:sp>
      <p:graphicFrame>
        <p:nvGraphicFramePr>
          <p:cNvPr id="19" name="文字方塊 5">
            <a:extLst>
              <a:ext uri="{FF2B5EF4-FFF2-40B4-BE49-F238E27FC236}">
                <a16:creationId xmlns:a16="http://schemas.microsoft.com/office/drawing/2014/main" id="{74A7BFE5-7AA8-3D80-EC59-1DD320855D4C}"/>
              </a:ext>
            </a:extLst>
          </p:cNvPr>
          <p:cNvGraphicFramePr/>
          <p:nvPr>
            <p:extLst>
              <p:ext uri="{D42A27DB-BD31-4B8C-83A1-F6EECF244321}">
                <p14:modId xmlns:p14="http://schemas.microsoft.com/office/powerpoint/2010/main" val="3906311149"/>
              </p:ext>
            </p:extLst>
          </p:nvPr>
        </p:nvGraphicFramePr>
        <p:xfrm>
          <a:off x="6346846" y="1053681"/>
          <a:ext cx="5691781" cy="14859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文字方塊 5">
            <a:extLst>
              <a:ext uri="{FF2B5EF4-FFF2-40B4-BE49-F238E27FC236}">
                <a16:creationId xmlns:a16="http://schemas.microsoft.com/office/drawing/2014/main" id="{94CD837B-F324-EC63-FE7B-A2FECC9FBC8C}"/>
              </a:ext>
            </a:extLst>
          </p:cNvPr>
          <p:cNvSpPr txBox="1"/>
          <p:nvPr/>
        </p:nvSpPr>
        <p:spPr>
          <a:xfrm>
            <a:off x="153372" y="5317031"/>
            <a:ext cx="6040100" cy="369332"/>
          </a:xfrm>
          <a:prstGeom prst="rect">
            <a:avLst/>
          </a:prstGeom>
          <a:noFill/>
        </p:spPr>
        <p:txBody>
          <a:bodyPr wrap="square">
            <a:spAutoFit/>
          </a:bodyPr>
          <a:lstStyle/>
          <a:p>
            <a:pPr algn="ctr"/>
            <a:r>
              <a:rPr lang="zh-TW" altLang="en-US" dirty="0"/>
              <a:t>中央氣象署</a:t>
            </a:r>
          </a:p>
        </p:txBody>
      </p:sp>
      <p:pic>
        <p:nvPicPr>
          <p:cNvPr id="8" name="圖片 7">
            <a:extLst>
              <a:ext uri="{FF2B5EF4-FFF2-40B4-BE49-F238E27FC236}">
                <a16:creationId xmlns:a16="http://schemas.microsoft.com/office/drawing/2014/main" id="{B8A4B89A-C567-602F-96E8-C8BF3FEA3AFB}"/>
              </a:ext>
            </a:extLst>
          </p:cNvPr>
          <p:cNvPicPr>
            <a:picLocks noChangeAspect="1"/>
          </p:cNvPicPr>
          <p:nvPr/>
        </p:nvPicPr>
        <p:blipFill rotWithShape="1">
          <a:blip r:embed="rId8"/>
          <a:srcRect l="15638" r="10565" b="8978"/>
          <a:stretch/>
        </p:blipFill>
        <p:spPr>
          <a:xfrm>
            <a:off x="6436545" y="2629636"/>
            <a:ext cx="5602082" cy="2756825"/>
          </a:xfrm>
          <a:prstGeom prst="rect">
            <a:avLst/>
          </a:prstGeom>
        </p:spPr>
      </p:pic>
      <p:sp>
        <p:nvSpPr>
          <p:cNvPr id="9" name="文字方塊 8">
            <a:extLst>
              <a:ext uri="{FF2B5EF4-FFF2-40B4-BE49-F238E27FC236}">
                <a16:creationId xmlns:a16="http://schemas.microsoft.com/office/drawing/2014/main" id="{53777743-A19C-08AB-5440-6DEE4FDC92D9}"/>
              </a:ext>
            </a:extLst>
          </p:cNvPr>
          <p:cNvSpPr txBox="1"/>
          <p:nvPr/>
        </p:nvSpPr>
        <p:spPr>
          <a:xfrm>
            <a:off x="6436544" y="5476436"/>
            <a:ext cx="5602083"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等线"/>
                <a:ea typeface="新細明體" panose="02020500000000000000" pitchFamily="18" charset="-120"/>
                <a:cs typeface="+mn-cs"/>
              </a:rPr>
              <a:t>環境部</a:t>
            </a:r>
          </a:p>
        </p:txBody>
      </p:sp>
      <p:pic>
        <p:nvPicPr>
          <p:cNvPr id="10" name="圖片 9">
            <a:extLst>
              <a:ext uri="{FF2B5EF4-FFF2-40B4-BE49-F238E27FC236}">
                <a16:creationId xmlns:a16="http://schemas.microsoft.com/office/drawing/2014/main" id="{A9100BBB-C7D4-5D46-3F96-923951AD01B0}"/>
              </a:ext>
            </a:extLst>
          </p:cNvPr>
          <p:cNvPicPr>
            <a:picLocks noChangeAspect="1"/>
          </p:cNvPicPr>
          <p:nvPr/>
        </p:nvPicPr>
        <p:blipFill>
          <a:blip r:embed="rId9"/>
          <a:stretch>
            <a:fillRect/>
          </a:stretch>
        </p:blipFill>
        <p:spPr>
          <a:xfrm>
            <a:off x="153372" y="1726083"/>
            <a:ext cx="6040100" cy="345840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231203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標題 16">
            <a:extLst>
              <a:ext uri="{FF2B5EF4-FFF2-40B4-BE49-F238E27FC236}">
                <a16:creationId xmlns:a16="http://schemas.microsoft.com/office/drawing/2014/main" id="{A3AF32EE-35E9-0AC9-C0F1-B11413705EAF}"/>
              </a:ext>
            </a:extLst>
          </p:cNvPr>
          <p:cNvSpPr>
            <a:spLocks noGrp="1"/>
          </p:cNvSpPr>
          <p:nvPr>
            <p:ph type="title"/>
          </p:nvPr>
        </p:nvSpPr>
        <p:spPr>
          <a:xfrm>
            <a:off x="86917" y="149091"/>
            <a:ext cx="11328703" cy="877729"/>
          </a:xfrm>
        </p:spPr>
        <p:txBody>
          <a:bodyPr vert="horz" lIns="91440" tIns="45720" rIns="91440" bIns="45720" rtlCol="0" anchor="ctr">
            <a:normAutofit/>
          </a:bodyPr>
          <a:lstStyle/>
          <a:p>
            <a:r>
              <a:rPr lang="zh-TW" altLang="en-US" sz="4000" kern="1200" dirty="0">
                <a:solidFill>
                  <a:srgbClr val="FFFFFF"/>
                </a:solidFill>
                <a:latin typeface="+mn-ea"/>
                <a:ea typeface="+mn-ea"/>
              </a:rPr>
              <a:t>第一板塊 </a:t>
            </a:r>
            <a:r>
              <a:rPr lang="en-US" altLang="zh-CN" sz="4000" kern="1200" dirty="0">
                <a:solidFill>
                  <a:srgbClr val="FFFFFF"/>
                </a:solidFill>
                <a:latin typeface="+mn-ea"/>
                <a:ea typeface="+mn-ea"/>
              </a:rPr>
              <a:t>| MYSQL</a:t>
            </a:r>
            <a:endParaRPr lang="zh-TW" altLang="en-US" sz="4000" kern="1200" dirty="0">
              <a:solidFill>
                <a:srgbClr val="FFFFFF"/>
              </a:solidFill>
              <a:latin typeface="+mn-ea"/>
              <a:ea typeface="+mn-ea"/>
            </a:endParaRPr>
          </a:p>
        </p:txBody>
      </p:sp>
      <p:sp>
        <p:nvSpPr>
          <p:cNvPr id="5" name="任意多边形: 形状 4"/>
          <p:cNvSpPr/>
          <p:nvPr/>
        </p:nvSpPr>
        <p:spPr bwMode="auto">
          <a:xfrm flipH="1">
            <a:off x="0" y="5871029"/>
            <a:ext cx="12192000" cy="1012232"/>
          </a:xfrm>
          <a:custGeom>
            <a:avLst/>
            <a:gdLst>
              <a:gd name="connsiteX0" fmla="*/ 2457949 w 12192000"/>
              <a:gd name="connsiteY0" fmla="*/ 0 h 1012232"/>
              <a:gd name="connsiteX1" fmla="*/ 9057549 w 12192000"/>
              <a:gd name="connsiteY1" fmla="*/ 610553 h 1012232"/>
              <a:gd name="connsiteX2" fmla="*/ 12192000 w 12192000"/>
              <a:gd name="connsiteY2" fmla="*/ 305277 h 1012232"/>
              <a:gd name="connsiteX3" fmla="*/ 12192000 w 12192000"/>
              <a:gd name="connsiteY3" fmla="*/ 1012232 h 1012232"/>
              <a:gd name="connsiteX4" fmla="*/ 114300 w 12192000"/>
              <a:gd name="connsiteY4" fmla="*/ 1012232 h 1012232"/>
              <a:gd name="connsiteX5" fmla="*/ 0 w 12192000"/>
              <a:gd name="connsiteY5" fmla="*/ 1012232 h 1012232"/>
              <a:gd name="connsiteX6" fmla="*/ 0 w 12192000"/>
              <a:gd name="connsiteY6" fmla="*/ 160434 h 1012232"/>
              <a:gd name="connsiteX7" fmla="*/ 270087 w 12192000"/>
              <a:gd name="connsiteY7" fmla="*/ 129128 h 1012232"/>
              <a:gd name="connsiteX8" fmla="*/ 2457949 w 12192000"/>
              <a:gd name="connsiteY8" fmla="*/ 0 h 1012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1012232">
                <a:moveTo>
                  <a:pt x="2457949" y="0"/>
                </a:moveTo>
                <a:cubicBezTo>
                  <a:pt x="4506845" y="0"/>
                  <a:pt x="7360920" y="610553"/>
                  <a:pt x="9057549" y="610553"/>
                </a:cubicBezTo>
                <a:cubicBezTo>
                  <a:pt x="10754179" y="610553"/>
                  <a:pt x="12192000" y="305277"/>
                  <a:pt x="12192000" y="305277"/>
                </a:cubicBezTo>
                <a:cubicBezTo>
                  <a:pt x="12192000" y="1012232"/>
                  <a:pt x="12192000" y="1012232"/>
                  <a:pt x="12192000" y="1012232"/>
                </a:cubicBezTo>
                <a:cubicBezTo>
                  <a:pt x="5290457" y="1012232"/>
                  <a:pt x="1839686" y="1012232"/>
                  <a:pt x="114300" y="1012232"/>
                </a:cubicBezTo>
                <a:lnTo>
                  <a:pt x="0" y="1012232"/>
                </a:lnTo>
                <a:lnTo>
                  <a:pt x="0" y="160434"/>
                </a:lnTo>
                <a:lnTo>
                  <a:pt x="270087" y="129128"/>
                </a:lnTo>
                <a:cubicBezTo>
                  <a:pt x="925321" y="57390"/>
                  <a:pt x="1689613" y="0"/>
                  <a:pt x="2457949" y="0"/>
                </a:cubicBezTo>
                <a:close/>
              </a:path>
            </a:pathLst>
          </a:custGeom>
          <a:solidFill>
            <a:srgbClr val="52618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solidFill>
                <a:schemeClr val="lt1"/>
              </a:solidFill>
              <a:latin typeface="Arial" panose="020B0604020202020204" pitchFamily="34" charset="0"/>
              <a:ea typeface="思源黑体 CN Normal" panose="020B0400000000000000" pitchFamily="34" charset="-122"/>
              <a:sym typeface="Arial" panose="020B0604020202020204" pitchFamily="34" charset="0"/>
            </a:endParaRPr>
          </a:p>
        </p:txBody>
      </p:sp>
      <p:pic>
        <p:nvPicPr>
          <p:cNvPr id="9" name="圖片 8">
            <a:extLst>
              <a:ext uri="{FF2B5EF4-FFF2-40B4-BE49-F238E27FC236}">
                <a16:creationId xmlns:a16="http://schemas.microsoft.com/office/drawing/2014/main" id="{6434995D-34C9-D90D-E5D5-DBF208D0C6C9}"/>
              </a:ext>
            </a:extLst>
          </p:cNvPr>
          <p:cNvPicPr>
            <a:picLocks noChangeAspect="1"/>
          </p:cNvPicPr>
          <p:nvPr/>
        </p:nvPicPr>
        <p:blipFill rotWithShape="1">
          <a:blip r:embed="rId3"/>
          <a:srcRect r="21203"/>
          <a:stretch/>
        </p:blipFill>
        <p:spPr>
          <a:xfrm>
            <a:off x="434156" y="1292649"/>
            <a:ext cx="8362603" cy="4861196"/>
          </a:xfrm>
          <a:prstGeom prst="rect">
            <a:avLst/>
          </a:prstGeom>
        </p:spPr>
      </p:pic>
      <p:pic>
        <p:nvPicPr>
          <p:cNvPr id="12" name="圖片 11">
            <a:extLst>
              <a:ext uri="{FF2B5EF4-FFF2-40B4-BE49-F238E27FC236}">
                <a16:creationId xmlns:a16="http://schemas.microsoft.com/office/drawing/2014/main" id="{2F09E134-E3E7-6331-EECF-2426A06194E5}"/>
              </a:ext>
            </a:extLst>
          </p:cNvPr>
          <p:cNvPicPr>
            <a:picLocks noChangeAspect="1"/>
          </p:cNvPicPr>
          <p:nvPr/>
        </p:nvPicPr>
        <p:blipFill>
          <a:blip r:embed="rId4"/>
          <a:stretch>
            <a:fillRect/>
          </a:stretch>
        </p:blipFill>
        <p:spPr>
          <a:xfrm>
            <a:off x="86918" y="1292649"/>
            <a:ext cx="11950754" cy="5127025"/>
          </a:xfrm>
          <a:prstGeom prst="rect">
            <a:avLst/>
          </a:prstGeom>
        </p:spPr>
      </p:pic>
    </p:spTree>
    <p:extLst>
      <p:ext uri="{BB962C8B-B14F-4D97-AF65-F5344CB8AC3E}">
        <p14:creationId xmlns:p14="http://schemas.microsoft.com/office/powerpoint/2010/main" val="17459847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標題 16">
            <a:extLst>
              <a:ext uri="{FF2B5EF4-FFF2-40B4-BE49-F238E27FC236}">
                <a16:creationId xmlns:a16="http://schemas.microsoft.com/office/drawing/2014/main" id="{A3AF32EE-35E9-0AC9-C0F1-B11413705EAF}"/>
              </a:ext>
            </a:extLst>
          </p:cNvPr>
          <p:cNvSpPr>
            <a:spLocks noGrp="1"/>
          </p:cNvSpPr>
          <p:nvPr>
            <p:ph type="title"/>
          </p:nvPr>
        </p:nvSpPr>
        <p:spPr>
          <a:xfrm>
            <a:off x="86917" y="149091"/>
            <a:ext cx="11328703" cy="877729"/>
          </a:xfrm>
        </p:spPr>
        <p:txBody>
          <a:bodyPr vert="horz" lIns="91440" tIns="45720" rIns="91440" bIns="45720" rtlCol="0" anchor="ctr">
            <a:normAutofit/>
          </a:bodyPr>
          <a:lstStyle/>
          <a:p>
            <a:r>
              <a:rPr lang="zh-TW" altLang="en-US" sz="4000" kern="1200" dirty="0">
                <a:solidFill>
                  <a:schemeClr val="bg1"/>
                </a:solidFill>
                <a:latin typeface="+mn-ea"/>
                <a:ea typeface="+mn-ea"/>
              </a:rPr>
              <a:t>第一板塊 </a:t>
            </a:r>
            <a:r>
              <a:rPr lang="en-US" altLang="zh-CN" sz="4000" kern="1200" dirty="0">
                <a:solidFill>
                  <a:schemeClr val="bg1"/>
                </a:solidFill>
                <a:latin typeface="+mn-ea"/>
                <a:ea typeface="+mn-ea"/>
              </a:rPr>
              <a:t>| </a:t>
            </a:r>
            <a:r>
              <a:rPr lang="en-US" altLang="zh-TW" sz="4000" kern="1200" dirty="0">
                <a:solidFill>
                  <a:schemeClr val="bg1"/>
                </a:solidFill>
              </a:rPr>
              <a:t>WP</a:t>
            </a:r>
            <a:r>
              <a:rPr lang="zh-TW" altLang="zh-TW" sz="4000" kern="1200" dirty="0">
                <a:solidFill>
                  <a:schemeClr val="bg1"/>
                </a:solidFill>
              </a:rPr>
              <a:t>外掛</a:t>
            </a:r>
            <a:r>
              <a:rPr lang="en-US" altLang="zh-TW" sz="4000" kern="1200" dirty="0">
                <a:solidFill>
                  <a:schemeClr val="bg1"/>
                </a:solidFill>
              </a:rPr>
              <a:t>PHP</a:t>
            </a:r>
            <a:r>
              <a:rPr lang="zh-TW" altLang="zh-TW" sz="4000" kern="1200" dirty="0">
                <a:solidFill>
                  <a:schemeClr val="bg1"/>
                </a:solidFill>
              </a:rPr>
              <a:t>結合</a:t>
            </a:r>
            <a:r>
              <a:rPr lang="en-US" altLang="zh-TW" sz="4000" kern="1200" dirty="0">
                <a:solidFill>
                  <a:schemeClr val="bg1"/>
                </a:solidFill>
              </a:rPr>
              <a:t>High charts</a:t>
            </a:r>
            <a:endParaRPr lang="zh-TW" altLang="en-US" sz="4000" kern="1200" dirty="0">
              <a:solidFill>
                <a:schemeClr val="bg1"/>
              </a:solidFill>
              <a:latin typeface="+mn-ea"/>
              <a:ea typeface="+mn-ea"/>
            </a:endParaRPr>
          </a:p>
        </p:txBody>
      </p:sp>
      <p:sp>
        <p:nvSpPr>
          <p:cNvPr id="5" name="任意多边形: 形状 4"/>
          <p:cNvSpPr/>
          <p:nvPr/>
        </p:nvSpPr>
        <p:spPr bwMode="auto">
          <a:xfrm flipH="1">
            <a:off x="0" y="5871029"/>
            <a:ext cx="12192000" cy="1012232"/>
          </a:xfrm>
          <a:custGeom>
            <a:avLst/>
            <a:gdLst>
              <a:gd name="connsiteX0" fmla="*/ 2457949 w 12192000"/>
              <a:gd name="connsiteY0" fmla="*/ 0 h 1012232"/>
              <a:gd name="connsiteX1" fmla="*/ 9057549 w 12192000"/>
              <a:gd name="connsiteY1" fmla="*/ 610553 h 1012232"/>
              <a:gd name="connsiteX2" fmla="*/ 12192000 w 12192000"/>
              <a:gd name="connsiteY2" fmla="*/ 305277 h 1012232"/>
              <a:gd name="connsiteX3" fmla="*/ 12192000 w 12192000"/>
              <a:gd name="connsiteY3" fmla="*/ 1012232 h 1012232"/>
              <a:gd name="connsiteX4" fmla="*/ 114300 w 12192000"/>
              <a:gd name="connsiteY4" fmla="*/ 1012232 h 1012232"/>
              <a:gd name="connsiteX5" fmla="*/ 0 w 12192000"/>
              <a:gd name="connsiteY5" fmla="*/ 1012232 h 1012232"/>
              <a:gd name="connsiteX6" fmla="*/ 0 w 12192000"/>
              <a:gd name="connsiteY6" fmla="*/ 160434 h 1012232"/>
              <a:gd name="connsiteX7" fmla="*/ 270087 w 12192000"/>
              <a:gd name="connsiteY7" fmla="*/ 129128 h 1012232"/>
              <a:gd name="connsiteX8" fmla="*/ 2457949 w 12192000"/>
              <a:gd name="connsiteY8" fmla="*/ 0 h 1012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1012232">
                <a:moveTo>
                  <a:pt x="2457949" y="0"/>
                </a:moveTo>
                <a:cubicBezTo>
                  <a:pt x="4506845" y="0"/>
                  <a:pt x="7360920" y="610553"/>
                  <a:pt x="9057549" y="610553"/>
                </a:cubicBezTo>
                <a:cubicBezTo>
                  <a:pt x="10754179" y="610553"/>
                  <a:pt x="12192000" y="305277"/>
                  <a:pt x="12192000" y="305277"/>
                </a:cubicBezTo>
                <a:cubicBezTo>
                  <a:pt x="12192000" y="1012232"/>
                  <a:pt x="12192000" y="1012232"/>
                  <a:pt x="12192000" y="1012232"/>
                </a:cubicBezTo>
                <a:cubicBezTo>
                  <a:pt x="5290457" y="1012232"/>
                  <a:pt x="1839686" y="1012232"/>
                  <a:pt x="114300" y="1012232"/>
                </a:cubicBezTo>
                <a:lnTo>
                  <a:pt x="0" y="1012232"/>
                </a:lnTo>
                <a:lnTo>
                  <a:pt x="0" y="160434"/>
                </a:lnTo>
                <a:lnTo>
                  <a:pt x="270087" y="129128"/>
                </a:lnTo>
                <a:cubicBezTo>
                  <a:pt x="925321" y="57390"/>
                  <a:pt x="1689613" y="0"/>
                  <a:pt x="2457949" y="0"/>
                </a:cubicBezTo>
                <a:close/>
              </a:path>
            </a:pathLst>
          </a:custGeom>
          <a:solidFill>
            <a:srgbClr val="52618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solidFill>
                <a:schemeClr val="lt1"/>
              </a:solidFill>
              <a:latin typeface="Arial" panose="020B0604020202020204" pitchFamily="34" charset="0"/>
              <a:ea typeface="思源黑体 CN Normal" panose="020B0400000000000000" pitchFamily="34" charset="-122"/>
              <a:sym typeface="Arial" panose="020B0604020202020204" pitchFamily="34" charset="0"/>
            </a:endParaRPr>
          </a:p>
        </p:txBody>
      </p:sp>
      <p:pic>
        <p:nvPicPr>
          <p:cNvPr id="7" name="圖片 6">
            <a:extLst>
              <a:ext uri="{FF2B5EF4-FFF2-40B4-BE49-F238E27FC236}">
                <a16:creationId xmlns:a16="http://schemas.microsoft.com/office/drawing/2014/main" id="{AB84D12B-362C-CE00-6F22-26C5591CFE16}"/>
              </a:ext>
            </a:extLst>
          </p:cNvPr>
          <p:cNvPicPr>
            <a:picLocks noChangeAspect="1"/>
          </p:cNvPicPr>
          <p:nvPr/>
        </p:nvPicPr>
        <p:blipFill rotWithShape="1">
          <a:blip r:embed="rId3"/>
          <a:srcRect l="12025" t="17577" r="12703" b="5087"/>
          <a:stretch/>
        </p:blipFill>
        <p:spPr>
          <a:xfrm>
            <a:off x="86917" y="1106044"/>
            <a:ext cx="9083715" cy="5567871"/>
          </a:xfrm>
          <a:prstGeom prst="rect">
            <a:avLst/>
          </a:prstGeom>
        </p:spPr>
      </p:pic>
      <p:pic>
        <p:nvPicPr>
          <p:cNvPr id="8" name="圖片 7">
            <a:extLst>
              <a:ext uri="{FF2B5EF4-FFF2-40B4-BE49-F238E27FC236}">
                <a16:creationId xmlns:a16="http://schemas.microsoft.com/office/drawing/2014/main" id="{2336BD9C-82E5-0319-7E3C-84869AFF489A}"/>
              </a:ext>
            </a:extLst>
          </p:cNvPr>
          <p:cNvPicPr>
            <a:picLocks noChangeAspect="1"/>
          </p:cNvPicPr>
          <p:nvPr/>
        </p:nvPicPr>
        <p:blipFill rotWithShape="1">
          <a:blip r:embed="rId4"/>
          <a:srcRect t="4088" b="8992"/>
          <a:stretch/>
        </p:blipFill>
        <p:spPr>
          <a:xfrm>
            <a:off x="9332676" y="1106045"/>
            <a:ext cx="2772407" cy="5567871"/>
          </a:xfrm>
          <a:prstGeom prst="rect">
            <a:avLst/>
          </a:prstGeom>
        </p:spPr>
      </p:pic>
      <p:pic>
        <p:nvPicPr>
          <p:cNvPr id="10" name="圖片 9">
            <a:extLst>
              <a:ext uri="{FF2B5EF4-FFF2-40B4-BE49-F238E27FC236}">
                <a16:creationId xmlns:a16="http://schemas.microsoft.com/office/drawing/2014/main" id="{49B96CB9-2AB4-A2BD-6C7E-29E76F5A0AB2}"/>
              </a:ext>
            </a:extLst>
          </p:cNvPr>
          <p:cNvPicPr>
            <a:picLocks noChangeAspect="1"/>
          </p:cNvPicPr>
          <p:nvPr/>
        </p:nvPicPr>
        <p:blipFill>
          <a:blip r:embed="rId5"/>
          <a:stretch>
            <a:fillRect/>
          </a:stretch>
        </p:blipFill>
        <p:spPr>
          <a:xfrm>
            <a:off x="11266025" y="5957286"/>
            <a:ext cx="925975" cy="925975"/>
          </a:xfrm>
          <a:prstGeom prst="rect">
            <a:avLst/>
          </a:prstGeom>
        </p:spPr>
      </p:pic>
    </p:spTree>
    <p:extLst>
      <p:ext uri="{BB962C8B-B14F-4D97-AF65-F5344CB8AC3E}">
        <p14:creationId xmlns:p14="http://schemas.microsoft.com/office/powerpoint/2010/main" val="37157996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標題 16">
            <a:extLst>
              <a:ext uri="{FF2B5EF4-FFF2-40B4-BE49-F238E27FC236}">
                <a16:creationId xmlns:a16="http://schemas.microsoft.com/office/drawing/2014/main" id="{A3AF32EE-35E9-0AC9-C0F1-B11413705EAF}"/>
              </a:ext>
            </a:extLst>
          </p:cNvPr>
          <p:cNvSpPr>
            <a:spLocks noGrp="1"/>
          </p:cNvSpPr>
          <p:nvPr>
            <p:ph type="title"/>
          </p:nvPr>
        </p:nvSpPr>
        <p:spPr>
          <a:xfrm>
            <a:off x="86917" y="149091"/>
            <a:ext cx="11328703" cy="877729"/>
          </a:xfrm>
        </p:spPr>
        <p:txBody>
          <a:bodyPr vert="horz" lIns="91440" tIns="45720" rIns="91440" bIns="45720" rtlCol="0" anchor="ctr">
            <a:normAutofit/>
          </a:bodyPr>
          <a:lstStyle/>
          <a:p>
            <a:r>
              <a:rPr lang="zh-TW" altLang="en-US" sz="4000" kern="1200" dirty="0">
                <a:solidFill>
                  <a:schemeClr val="bg1"/>
                </a:solidFill>
                <a:latin typeface="+mn-ea"/>
                <a:ea typeface="+mn-ea"/>
              </a:rPr>
              <a:t>第一板塊 </a:t>
            </a:r>
            <a:r>
              <a:rPr lang="en-US" altLang="zh-CN" sz="4000" kern="1200" dirty="0">
                <a:solidFill>
                  <a:schemeClr val="bg1"/>
                </a:solidFill>
                <a:latin typeface="+mn-ea"/>
                <a:ea typeface="+mn-ea"/>
              </a:rPr>
              <a:t>| </a:t>
            </a:r>
            <a:r>
              <a:rPr lang="en-US" altLang="zh-TW" sz="4000" kern="1200" dirty="0">
                <a:solidFill>
                  <a:schemeClr val="bg1"/>
                </a:solidFill>
              </a:rPr>
              <a:t>WP</a:t>
            </a:r>
            <a:r>
              <a:rPr lang="zh-TW" altLang="zh-TW" sz="4000" kern="1200" dirty="0">
                <a:solidFill>
                  <a:schemeClr val="bg1"/>
                </a:solidFill>
              </a:rPr>
              <a:t>外掛</a:t>
            </a:r>
            <a:r>
              <a:rPr lang="en-US" altLang="zh-TW" sz="4000" kern="1200" dirty="0">
                <a:solidFill>
                  <a:schemeClr val="bg1"/>
                </a:solidFill>
              </a:rPr>
              <a:t>PHP</a:t>
            </a:r>
            <a:r>
              <a:rPr lang="zh-TW" altLang="zh-TW" sz="4000" kern="1200" dirty="0">
                <a:solidFill>
                  <a:schemeClr val="bg1"/>
                </a:solidFill>
              </a:rPr>
              <a:t>結合</a:t>
            </a:r>
            <a:r>
              <a:rPr lang="en-US" altLang="zh-TW" sz="4000" kern="1200" dirty="0">
                <a:solidFill>
                  <a:schemeClr val="bg1"/>
                </a:solidFill>
              </a:rPr>
              <a:t>High charts</a:t>
            </a:r>
            <a:endParaRPr lang="zh-TW" altLang="en-US" sz="4000" kern="1200" dirty="0">
              <a:solidFill>
                <a:schemeClr val="bg1"/>
              </a:solidFill>
              <a:latin typeface="+mn-ea"/>
              <a:ea typeface="+mn-ea"/>
            </a:endParaRPr>
          </a:p>
        </p:txBody>
      </p:sp>
      <p:sp>
        <p:nvSpPr>
          <p:cNvPr id="5" name="任意多边形: 形状 4"/>
          <p:cNvSpPr/>
          <p:nvPr/>
        </p:nvSpPr>
        <p:spPr bwMode="auto">
          <a:xfrm flipH="1">
            <a:off x="0" y="5871029"/>
            <a:ext cx="12192000" cy="1012232"/>
          </a:xfrm>
          <a:custGeom>
            <a:avLst/>
            <a:gdLst>
              <a:gd name="connsiteX0" fmla="*/ 2457949 w 12192000"/>
              <a:gd name="connsiteY0" fmla="*/ 0 h 1012232"/>
              <a:gd name="connsiteX1" fmla="*/ 9057549 w 12192000"/>
              <a:gd name="connsiteY1" fmla="*/ 610553 h 1012232"/>
              <a:gd name="connsiteX2" fmla="*/ 12192000 w 12192000"/>
              <a:gd name="connsiteY2" fmla="*/ 305277 h 1012232"/>
              <a:gd name="connsiteX3" fmla="*/ 12192000 w 12192000"/>
              <a:gd name="connsiteY3" fmla="*/ 1012232 h 1012232"/>
              <a:gd name="connsiteX4" fmla="*/ 114300 w 12192000"/>
              <a:gd name="connsiteY4" fmla="*/ 1012232 h 1012232"/>
              <a:gd name="connsiteX5" fmla="*/ 0 w 12192000"/>
              <a:gd name="connsiteY5" fmla="*/ 1012232 h 1012232"/>
              <a:gd name="connsiteX6" fmla="*/ 0 w 12192000"/>
              <a:gd name="connsiteY6" fmla="*/ 160434 h 1012232"/>
              <a:gd name="connsiteX7" fmla="*/ 270087 w 12192000"/>
              <a:gd name="connsiteY7" fmla="*/ 129128 h 1012232"/>
              <a:gd name="connsiteX8" fmla="*/ 2457949 w 12192000"/>
              <a:gd name="connsiteY8" fmla="*/ 0 h 1012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1012232">
                <a:moveTo>
                  <a:pt x="2457949" y="0"/>
                </a:moveTo>
                <a:cubicBezTo>
                  <a:pt x="4506845" y="0"/>
                  <a:pt x="7360920" y="610553"/>
                  <a:pt x="9057549" y="610553"/>
                </a:cubicBezTo>
                <a:cubicBezTo>
                  <a:pt x="10754179" y="610553"/>
                  <a:pt x="12192000" y="305277"/>
                  <a:pt x="12192000" y="305277"/>
                </a:cubicBezTo>
                <a:cubicBezTo>
                  <a:pt x="12192000" y="1012232"/>
                  <a:pt x="12192000" y="1012232"/>
                  <a:pt x="12192000" y="1012232"/>
                </a:cubicBezTo>
                <a:cubicBezTo>
                  <a:pt x="5290457" y="1012232"/>
                  <a:pt x="1839686" y="1012232"/>
                  <a:pt x="114300" y="1012232"/>
                </a:cubicBezTo>
                <a:lnTo>
                  <a:pt x="0" y="1012232"/>
                </a:lnTo>
                <a:lnTo>
                  <a:pt x="0" y="160434"/>
                </a:lnTo>
                <a:lnTo>
                  <a:pt x="270087" y="129128"/>
                </a:lnTo>
                <a:cubicBezTo>
                  <a:pt x="925321" y="57390"/>
                  <a:pt x="1689613" y="0"/>
                  <a:pt x="2457949" y="0"/>
                </a:cubicBezTo>
                <a:close/>
              </a:path>
            </a:pathLst>
          </a:custGeom>
          <a:solidFill>
            <a:srgbClr val="52618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solidFill>
                <a:schemeClr val="lt1"/>
              </a:solidFill>
              <a:latin typeface="Arial" panose="020B0604020202020204" pitchFamily="34" charset="0"/>
              <a:ea typeface="思源黑体 CN Normal" panose="020B0400000000000000" pitchFamily="34" charset="-122"/>
              <a:sym typeface="Arial" panose="020B0604020202020204" pitchFamily="34" charset="0"/>
            </a:endParaRPr>
          </a:p>
        </p:txBody>
      </p:sp>
      <p:pic>
        <p:nvPicPr>
          <p:cNvPr id="2050" name="Picture 2">
            <a:extLst>
              <a:ext uri="{FF2B5EF4-FFF2-40B4-BE49-F238E27FC236}">
                <a16:creationId xmlns:a16="http://schemas.microsoft.com/office/drawing/2014/main" id="{851679D7-48E8-2492-5947-4F6EACA09D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243013"/>
            <a:ext cx="12192000" cy="43703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81166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標題 16">
            <a:extLst>
              <a:ext uri="{FF2B5EF4-FFF2-40B4-BE49-F238E27FC236}">
                <a16:creationId xmlns:a16="http://schemas.microsoft.com/office/drawing/2014/main" id="{A3AF32EE-35E9-0AC9-C0F1-B11413705EAF}"/>
              </a:ext>
            </a:extLst>
          </p:cNvPr>
          <p:cNvSpPr>
            <a:spLocks noGrp="1"/>
          </p:cNvSpPr>
          <p:nvPr>
            <p:ph type="title"/>
          </p:nvPr>
        </p:nvSpPr>
        <p:spPr>
          <a:xfrm>
            <a:off x="86917" y="149091"/>
            <a:ext cx="11328703" cy="877729"/>
          </a:xfrm>
        </p:spPr>
        <p:txBody>
          <a:bodyPr vert="horz" lIns="91440" tIns="45720" rIns="91440" bIns="45720" rtlCol="0" anchor="ctr">
            <a:normAutofit/>
          </a:bodyPr>
          <a:lstStyle/>
          <a:p>
            <a:r>
              <a:rPr lang="zh-TW" altLang="en-US" sz="4000" kern="1200" dirty="0">
                <a:solidFill>
                  <a:schemeClr val="bg1"/>
                </a:solidFill>
                <a:latin typeface="+mn-ea"/>
                <a:ea typeface="+mn-ea"/>
              </a:rPr>
              <a:t>第一板塊 </a:t>
            </a:r>
            <a:r>
              <a:rPr lang="en-US" altLang="zh-CN" sz="4000" kern="1200" dirty="0">
                <a:solidFill>
                  <a:schemeClr val="bg1"/>
                </a:solidFill>
                <a:latin typeface="+mn-ea"/>
                <a:ea typeface="+mn-ea"/>
              </a:rPr>
              <a:t>| </a:t>
            </a:r>
            <a:r>
              <a:rPr lang="zh-TW" altLang="zh-TW" sz="4000" kern="1200" dirty="0">
                <a:solidFill>
                  <a:schemeClr val="bg1"/>
                </a:solidFill>
              </a:rPr>
              <a:t>即時天氣報告</a:t>
            </a:r>
            <a:endParaRPr lang="zh-TW" altLang="en-US" sz="4000" kern="1200" dirty="0">
              <a:solidFill>
                <a:schemeClr val="bg1"/>
              </a:solidFill>
              <a:latin typeface="+mn-ea"/>
              <a:ea typeface="+mn-ea"/>
            </a:endParaRPr>
          </a:p>
        </p:txBody>
      </p:sp>
      <p:sp>
        <p:nvSpPr>
          <p:cNvPr id="5" name="任意多边形: 形状 4"/>
          <p:cNvSpPr/>
          <p:nvPr/>
        </p:nvSpPr>
        <p:spPr bwMode="auto">
          <a:xfrm flipH="1">
            <a:off x="0" y="5871029"/>
            <a:ext cx="12192000" cy="1012232"/>
          </a:xfrm>
          <a:custGeom>
            <a:avLst/>
            <a:gdLst>
              <a:gd name="connsiteX0" fmla="*/ 2457949 w 12192000"/>
              <a:gd name="connsiteY0" fmla="*/ 0 h 1012232"/>
              <a:gd name="connsiteX1" fmla="*/ 9057549 w 12192000"/>
              <a:gd name="connsiteY1" fmla="*/ 610553 h 1012232"/>
              <a:gd name="connsiteX2" fmla="*/ 12192000 w 12192000"/>
              <a:gd name="connsiteY2" fmla="*/ 305277 h 1012232"/>
              <a:gd name="connsiteX3" fmla="*/ 12192000 w 12192000"/>
              <a:gd name="connsiteY3" fmla="*/ 1012232 h 1012232"/>
              <a:gd name="connsiteX4" fmla="*/ 114300 w 12192000"/>
              <a:gd name="connsiteY4" fmla="*/ 1012232 h 1012232"/>
              <a:gd name="connsiteX5" fmla="*/ 0 w 12192000"/>
              <a:gd name="connsiteY5" fmla="*/ 1012232 h 1012232"/>
              <a:gd name="connsiteX6" fmla="*/ 0 w 12192000"/>
              <a:gd name="connsiteY6" fmla="*/ 160434 h 1012232"/>
              <a:gd name="connsiteX7" fmla="*/ 270087 w 12192000"/>
              <a:gd name="connsiteY7" fmla="*/ 129128 h 1012232"/>
              <a:gd name="connsiteX8" fmla="*/ 2457949 w 12192000"/>
              <a:gd name="connsiteY8" fmla="*/ 0 h 1012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1012232">
                <a:moveTo>
                  <a:pt x="2457949" y="0"/>
                </a:moveTo>
                <a:cubicBezTo>
                  <a:pt x="4506845" y="0"/>
                  <a:pt x="7360920" y="610553"/>
                  <a:pt x="9057549" y="610553"/>
                </a:cubicBezTo>
                <a:cubicBezTo>
                  <a:pt x="10754179" y="610553"/>
                  <a:pt x="12192000" y="305277"/>
                  <a:pt x="12192000" y="305277"/>
                </a:cubicBezTo>
                <a:cubicBezTo>
                  <a:pt x="12192000" y="1012232"/>
                  <a:pt x="12192000" y="1012232"/>
                  <a:pt x="12192000" y="1012232"/>
                </a:cubicBezTo>
                <a:cubicBezTo>
                  <a:pt x="5290457" y="1012232"/>
                  <a:pt x="1839686" y="1012232"/>
                  <a:pt x="114300" y="1012232"/>
                </a:cubicBezTo>
                <a:lnTo>
                  <a:pt x="0" y="1012232"/>
                </a:lnTo>
                <a:lnTo>
                  <a:pt x="0" y="160434"/>
                </a:lnTo>
                <a:lnTo>
                  <a:pt x="270087" y="129128"/>
                </a:lnTo>
                <a:cubicBezTo>
                  <a:pt x="925321" y="57390"/>
                  <a:pt x="1689613" y="0"/>
                  <a:pt x="2457949" y="0"/>
                </a:cubicBezTo>
                <a:close/>
              </a:path>
            </a:pathLst>
          </a:custGeom>
          <a:solidFill>
            <a:srgbClr val="52618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solidFill>
                <a:schemeClr val="lt1"/>
              </a:solidFill>
              <a:latin typeface="Arial" panose="020B0604020202020204" pitchFamily="34" charset="0"/>
              <a:ea typeface="思源黑体 CN Normal" panose="020B0400000000000000" pitchFamily="34" charset="-122"/>
              <a:sym typeface="Arial" panose="020B0604020202020204" pitchFamily="34" charset="0"/>
            </a:endParaRPr>
          </a:p>
        </p:txBody>
      </p:sp>
      <p:pic>
        <p:nvPicPr>
          <p:cNvPr id="3" name="圖片 2">
            <a:extLst>
              <a:ext uri="{FF2B5EF4-FFF2-40B4-BE49-F238E27FC236}">
                <a16:creationId xmlns:a16="http://schemas.microsoft.com/office/drawing/2014/main" id="{761BDD2F-2A9C-853A-0BAB-2E00DA28874D}"/>
              </a:ext>
            </a:extLst>
          </p:cNvPr>
          <p:cNvPicPr>
            <a:picLocks noChangeAspect="1"/>
          </p:cNvPicPr>
          <p:nvPr/>
        </p:nvPicPr>
        <p:blipFill>
          <a:blip r:embed="rId3"/>
          <a:stretch>
            <a:fillRect/>
          </a:stretch>
        </p:blipFill>
        <p:spPr>
          <a:xfrm>
            <a:off x="414759" y="1233392"/>
            <a:ext cx="10258057" cy="5341028"/>
          </a:xfrm>
          <a:prstGeom prst="rect">
            <a:avLst/>
          </a:prstGeom>
        </p:spPr>
      </p:pic>
      <p:pic>
        <p:nvPicPr>
          <p:cNvPr id="6" name="圖片 5">
            <a:extLst>
              <a:ext uri="{FF2B5EF4-FFF2-40B4-BE49-F238E27FC236}">
                <a16:creationId xmlns:a16="http://schemas.microsoft.com/office/drawing/2014/main" id="{70CD188D-9575-C03E-B16E-D3F75B07AB89}"/>
              </a:ext>
            </a:extLst>
          </p:cNvPr>
          <p:cNvPicPr>
            <a:picLocks noChangeAspect="1"/>
          </p:cNvPicPr>
          <p:nvPr/>
        </p:nvPicPr>
        <p:blipFill>
          <a:blip r:embed="rId4"/>
          <a:stretch>
            <a:fillRect/>
          </a:stretch>
        </p:blipFill>
        <p:spPr>
          <a:xfrm>
            <a:off x="11087573" y="5778833"/>
            <a:ext cx="1104428" cy="1104428"/>
          </a:xfrm>
          <a:prstGeom prst="rect">
            <a:avLst/>
          </a:prstGeom>
        </p:spPr>
      </p:pic>
    </p:spTree>
    <p:extLst>
      <p:ext uri="{BB962C8B-B14F-4D97-AF65-F5344CB8AC3E}">
        <p14:creationId xmlns:p14="http://schemas.microsoft.com/office/powerpoint/2010/main" val="17728524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任意多边形: 形状 6"/>
          <p:cNvSpPr/>
          <p:nvPr/>
        </p:nvSpPr>
        <p:spPr bwMode="auto">
          <a:xfrm>
            <a:off x="0" y="5871029"/>
            <a:ext cx="12192000" cy="1012232"/>
          </a:xfrm>
          <a:custGeom>
            <a:avLst/>
            <a:gdLst>
              <a:gd name="connsiteX0" fmla="*/ 2457949 w 12192000"/>
              <a:gd name="connsiteY0" fmla="*/ 0 h 1012232"/>
              <a:gd name="connsiteX1" fmla="*/ 9057549 w 12192000"/>
              <a:gd name="connsiteY1" fmla="*/ 610553 h 1012232"/>
              <a:gd name="connsiteX2" fmla="*/ 12192000 w 12192000"/>
              <a:gd name="connsiteY2" fmla="*/ 305277 h 1012232"/>
              <a:gd name="connsiteX3" fmla="*/ 12192000 w 12192000"/>
              <a:gd name="connsiteY3" fmla="*/ 1012232 h 1012232"/>
              <a:gd name="connsiteX4" fmla="*/ 114300 w 12192000"/>
              <a:gd name="connsiteY4" fmla="*/ 1012232 h 1012232"/>
              <a:gd name="connsiteX5" fmla="*/ 0 w 12192000"/>
              <a:gd name="connsiteY5" fmla="*/ 1012232 h 1012232"/>
              <a:gd name="connsiteX6" fmla="*/ 0 w 12192000"/>
              <a:gd name="connsiteY6" fmla="*/ 160434 h 1012232"/>
              <a:gd name="connsiteX7" fmla="*/ 270087 w 12192000"/>
              <a:gd name="connsiteY7" fmla="*/ 129128 h 1012232"/>
              <a:gd name="connsiteX8" fmla="*/ 2457949 w 12192000"/>
              <a:gd name="connsiteY8" fmla="*/ 0 h 1012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1012232">
                <a:moveTo>
                  <a:pt x="2457949" y="0"/>
                </a:moveTo>
                <a:cubicBezTo>
                  <a:pt x="4506845" y="0"/>
                  <a:pt x="7360920" y="610553"/>
                  <a:pt x="9057549" y="610553"/>
                </a:cubicBezTo>
                <a:cubicBezTo>
                  <a:pt x="10754179" y="610553"/>
                  <a:pt x="12192000" y="305277"/>
                  <a:pt x="12192000" y="305277"/>
                </a:cubicBezTo>
                <a:cubicBezTo>
                  <a:pt x="12192000" y="1012232"/>
                  <a:pt x="12192000" y="1012232"/>
                  <a:pt x="12192000" y="1012232"/>
                </a:cubicBezTo>
                <a:cubicBezTo>
                  <a:pt x="5290457" y="1012232"/>
                  <a:pt x="1839686" y="1012232"/>
                  <a:pt x="114300" y="1012232"/>
                </a:cubicBezTo>
                <a:lnTo>
                  <a:pt x="0" y="1012232"/>
                </a:lnTo>
                <a:lnTo>
                  <a:pt x="0" y="160434"/>
                </a:lnTo>
                <a:lnTo>
                  <a:pt x="270087" y="129128"/>
                </a:lnTo>
                <a:cubicBezTo>
                  <a:pt x="925321" y="57390"/>
                  <a:pt x="1689613" y="0"/>
                  <a:pt x="2457949" y="0"/>
                </a:cubicBezTo>
                <a:close/>
              </a:path>
            </a:pathLst>
          </a:custGeom>
          <a:solidFill>
            <a:srgbClr val="52618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solidFill>
                <a:schemeClr val="lt1"/>
              </a:solidFill>
              <a:latin typeface="Arial" panose="020B0604020202020204" pitchFamily="34" charset="0"/>
              <a:ea typeface="思源黑体 CN Normal" panose="020B0400000000000000" pitchFamily="34" charset="-122"/>
              <a:sym typeface="Arial" panose="020B0604020202020204" pitchFamily="34" charset="0"/>
            </a:endParaRPr>
          </a:p>
        </p:txBody>
      </p:sp>
      <p:sp>
        <p:nvSpPr>
          <p:cNvPr id="9" name="文本框 8"/>
          <p:cNvSpPr txBox="1"/>
          <p:nvPr/>
        </p:nvSpPr>
        <p:spPr>
          <a:xfrm>
            <a:off x="10167546" y="490153"/>
            <a:ext cx="1208028" cy="902170"/>
          </a:xfrm>
          <a:prstGeom prst="rect">
            <a:avLst/>
          </a:prstGeom>
          <a:noFill/>
        </p:spPr>
        <p:txBody>
          <a:bodyPr wrap="square" rtlCol="0">
            <a:spAutoFit/>
          </a:bodyPr>
          <a:lstStyle/>
          <a:p>
            <a:pPr algn="dist">
              <a:lnSpc>
                <a:spcPct val="150000"/>
              </a:lnSpc>
            </a:pPr>
            <a:r>
              <a:rPr lang="zh-CN" altLang="en-US" sz="900" dirty="0">
                <a:solidFill>
                  <a:srgbClr val="526188"/>
                </a:solidFill>
              </a:rPr>
              <a:t>●●●●●●</a:t>
            </a:r>
            <a:endParaRPr lang="en-US" altLang="zh-CN" sz="900" dirty="0">
              <a:solidFill>
                <a:srgbClr val="526188"/>
              </a:solidFill>
            </a:endParaRPr>
          </a:p>
          <a:p>
            <a:pPr algn="dist">
              <a:lnSpc>
                <a:spcPct val="150000"/>
              </a:lnSpc>
            </a:pPr>
            <a:r>
              <a:rPr lang="zh-CN" altLang="en-US" sz="900" dirty="0">
                <a:solidFill>
                  <a:srgbClr val="526188"/>
                </a:solidFill>
              </a:rPr>
              <a:t>●●●●●●</a:t>
            </a:r>
            <a:endParaRPr lang="en-US" altLang="zh-CN" sz="900" dirty="0">
              <a:solidFill>
                <a:srgbClr val="526188"/>
              </a:solidFill>
            </a:endParaRPr>
          </a:p>
          <a:p>
            <a:pPr algn="dist">
              <a:lnSpc>
                <a:spcPct val="150000"/>
              </a:lnSpc>
            </a:pPr>
            <a:r>
              <a:rPr lang="zh-CN" altLang="en-US" sz="900" dirty="0">
                <a:solidFill>
                  <a:srgbClr val="526188"/>
                </a:solidFill>
              </a:rPr>
              <a:t>●●●●●●</a:t>
            </a:r>
            <a:endParaRPr lang="en-US" altLang="zh-CN" sz="900" dirty="0">
              <a:solidFill>
                <a:srgbClr val="526188"/>
              </a:solidFill>
            </a:endParaRPr>
          </a:p>
          <a:p>
            <a:pPr algn="dist">
              <a:lnSpc>
                <a:spcPct val="150000"/>
              </a:lnSpc>
            </a:pPr>
            <a:r>
              <a:rPr lang="zh-CN" altLang="en-US" sz="900" dirty="0">
                <a:solidFill>
                  <a:srgbClr val="526188"/>
                </a:solidFill>
              </a:rPr>
              <a:t>●●●●●●</a:t>
            </a:r>
            <a:endParaRPr lang="en-US" altLang="zh-CN" sz="900" dirty="0">
              <a:solidFill>
                <a:srgbClr val="526188"/>
              </a:solidFill>
            </a:endParaRPr>
          </a:p>
        </p:txBody>
      </p:sp>
      <p:sp>
        <p:nvSpPr>
          <p:cNvPr id="10" name="文本框 9"/>
          <p:cNvSpPr txBox="1"/>
          <p:nvPr/>
        </p:nvSpPr>
        <p:spPr>
          <a:xfrm>
            <a:off x="5240667" y="464131"/>
            <a:ext cx="1757590" cy="892552"/>
          </a:xfrm>
          <a:prstGeom prst="rect">
            <a:avLst/>
          </a:prstGeom>
          <a:noFill/>
        </p:spPr>
        <p:txBody>
          <a:bodyPr wrap="square" rtlCol="0">
            <a:spAutoFit/>
          </a:bodyPr>
          <a:lstStyle/>
          <a:p>
            <a:pPr algn="dist"/>
            <a:r>
              <a:rPr lang="zh-CN" altLang="en-US" sz="5200" b="1" dirty="0">
                <a:solidFill>
                  <a:srgbClr val="526188"/>
                </a:solidFill>
                <a:latin typeface="微软雅黑" panose="020B0503020204020204" pitchFamily="34" charset="-122"/>
                <a:ea typeface="微软雅黑" panose="020B0503020204020204" pitchFamily="34" charset="-122"/>
              </a:rPr>
              <a:t>目錄</a:t>
            </a:r>
          </a:p>
        </p:txBody>
      </p:sp>
      <p:sp>
        <p:nvSpPr>
          <p:cNvPr id="11" name="文本框 10"/>
          <p:cNvSpPr txBox="1"/>
          <p:nvPr/>
        </p:nvSpPr>
        <p:spPr>
          <a:xfrm>
            <a:off x="4625913" y="1308301"/>
            <a:ext cx="2975037" cy="461665"/>
          </a:xfrm>
          <a:prstGeom prst="rect">
            <a:avLst/>
          </a:prstGeom>
          <a:noFill/>
        </p:spPr>
        <p:txBody>
          <a:bodyPr wrap="square" rtlCol="0">
            <a:spAutoFit/>
          </a:bodyPr>
          <a:lstStyle/>
          <a:p>
            <a:pPr algn="dist"/>
            <a:r>
              <a:rPr lang="en-US" altLang="zh-CN" sz="2400" dirty="0">
                <a:solidFill>
                  <a:schemeClr val="bg2">
                    <a:lumMod val="50000"/>
                  </a:schemeClr>
                </a:solidFill>
                <a:latin typeface="Aharoni" panose="02010803020104030203" pitchFamily="2" charset="-79"/>
                <a:cs typeface="Aharoni" panose="02010803020104030203" pitchFamily="2" charset="-79"/>
              </a:rPr>
              <a:t>CONTENT</a:t>
            </a:r>
            <a:endParaRPr lang="zh-CN" altLang="en-US" sz="2400" dirty="0">
              <a:solidFill>
                <a:schemeClr val="bg2">
                  <a:lumMod val="50000"/>
                </a:schemeClr>
              </a:solidFill>
              <a:latin typeface="Aharoni" panose="02010803020104030203" pitchFamily="2" charset="-79"/>
              <a:cs typeface="Aharoni" panose="02010803020104030203" pitchFamily="2" charset="-79"/>
            </a:endParaRPr>
          </a:p>
        </p:txBody>
      </p:sp>
      <p:grpSp>
        <p:nvGrpSpPr>
          <p:cNvPr id="5" name="组合 4"/>
          <p:cNvGrpSpPr/>
          <p:nvPr/>
        </p:nvGrpSpPr>
        <p:grpSpPr>
          <a:xfrm>
            <a:off x="1071755" y="2664977"/>
            <a:ext cx="873333" cy="1012233"/>
            <a:chOff x="1129811" y="2664977"/>
            <a:chExt cx="873333" cy="1012233"/>
          </a:xfrm>
        </p:grpSpPr>
        <p:pic>
          <p:nvPicPr>
            <p:cNvPr id="13" name="图片 12"/>
            <p:cNvPicPr>
              <a:picLocks noChangeAspect="1"/>
            </p:cNvPicPr>
            <p:nvPr/>
          </p:nvPicPr>
          <p:blipFill>
            <a:blip r:embed="rId3"/>
            <a:stretch>
              <a:fillRect/>
            </a:stretch>
          </p:blipFill>
          <p:spPr>
            <a:xfrm rot="16200000">
              <a:off x="1060361" y="2734427"/>
              <a:ext cx="1012233" cy="873333"/>
            </a:xfrm>
            <a:prstGeom prst="rect">
              <a:avLst/>
            </a:prstGeom>
            <a:effectLst>
              <a:outerShdw blurRad="50800" dist="38100" dir="2700000" algn="tl" rotWithShape="0">
                <a:prstClr val="black">
                  <a:alpha val="40000"/>
                </a:prstClr>
              </a:outerShdw>
            </a:effectLst>
          </p:spPr>
        </p:pic>
        <p:sp>
          <p:nvSpPr>
            <p:cNvPr id="19" name="文本框 18"/>
            <p:cNvSpPr txBox="1"/>
            <p:nvPr/>
          </p:nvSpPr>
          <p:spPr>
            <a:xfrm>
              <a:off x="1147795" y="2972489"/>
              <a:ext cx="645836" cy="400110"/>
            </a:xfrm>
            <a:prstGeom prst="rect">
              <a:avLst/>
            </a:prstGeom>
            <a:noFill/>
          </p:spPr>
          <p:txBody>
            <a:bodyPr wrap="square" rtlCol="0">
              <a:spAutoFit/>
            </a:bodyPr>
            <a:lstStyle/>
            <a:p>
              <a:r>
                <a:rPr lang="en-US" altLang="zh-CN" sz="2000" b="1" dirty="0">
                  <a:solidFill>
                    <a:srgbClr val="526188"/>
                  </a:solidFill>
                  <a:latin typeface="站酷快乐体2016修订版" panose="02010600030101010101" pitchFamily="2" charset="-122"/>
                  <a:ea typeface="站酷快乐体2016修订版" panose="02010600030101010101" pitchFamily="2" charset="-122"/>
                </a:rPr>
                <a:t>01</a:t>
              </a:r>
              <a:endParaRPr lang="zh-CN" altLang="en-US" sz="2000" b="1" dirty="0">
                <a:solidFill>
                  <a:srgbClr val="526188"/>
                </a:solidFill>
                <a:latin typeface="站酷快乐体2016修订版" panose="02010600030101010101" pitchFamily="2" charset="-122"/>
                <a:ea typeface="站酷快乐体2016修订版" panose="02010600030101010101" pitchFamily="2" charset="-122"/>
              </a:endParaRPr>
            </a:p>
          </p:txBody>
        </p:sp>
      </p:grpSp>
      <p:grpSp>
        <p:nvGrpSpPr>
          <p:cNvPr id="24" name="组合 23"/>
          <p:cNvGrpSpPr/>
          <p:nvPr/>
        </p:nvGrpSpPr>
        <p:grpSpPr>
          <a:xfrm>
            <a:off x="6383075" y="2664977"/>
            <a:ext cx="873333" cy="1012233"/>
            <a:chOff x="6368561" y="2664977"/>
            <a:chExt cx="873333" cy="1012233"/>
          </a:xfrm>
        </p:grpSpPr>
        <p:pic>
          <p:nvPicPr>
            <p:cNvPr id="15" name="图片 14"/>
            <p:cNvPicPr>
              <a:picLocks noChangeAspect="1"/>
            </p:cNvPicPr>
            <p:nvPr/>
          </p:nvPicPr>
          <p:blipFill>
            <a:blip r:embed="rId3"/>
            <a:stretch>
              <a:fillRect/>
            </a:stretch>
          </p:blipFill>
          <p:spPr>
            <a:xfrm rot="16200000">
              <a:off x="6299111" y="2734427"/>
              <a:ext cx="1012233" cy="873333"/>
            </a:xfrm>
            <a:prstGeom prst="rect">
              <a:avLst/>
            </a:prstGeom>
            <a:effectLst>
              <a:outerShdw blurRad="50800" dist="38100" dir="2700000" algn="tl" rotWithShape="0">
                <a:prstClr val="black">
                  <a:alpha val="40000"/>
                </a:prstClr>
              </a:outerShdw>
            </a:effectLst>
          </p:spPr>
        </p:pic>
        <p:sp>
          <p:nvSpPr>
            <p:cNvPr id="20" name="文本框 19"/>
            <p:cNvSpPr txBox="1"/>
            <p:nvPr/>
          </p:nvSpPr>
          <p:spPr>
            <a:xfrm>
              <a:off x="6368561" y="2984212"/>
              <a:ext cx="645836" cy="400110"/>
            </a:xfrm>
            <a:prstGeom prst="rect">
              <a:avLst/>
            </a:prstGeom>
            <a:noFill/>
          </p:spPr>
          <p:txBody>
            <a:bodyPr wrap="square" rtlCol="0">
              <a:spAutoFit/>
            </a:bodyPr>
            <a:lstStyle/>
            <a:p>
              <a:r>
                <a:rPr lang="en-US" altLang="zh-CN" sz="2000" b="1" dirty="0">
                  <a:solidFill>
                    <a:srgbClr val="526188"/>
                  </a:solidFill>
                  <a:latin typeface="站酷快乐体2016修订版" panose="02010600030101010101" pitchFamily="2" charset="-122"/>
                  <a:ea typeface="站酷快乐体2016修订版" panose="02010600030101010101" pitchFamily="2" charset="-122"/>
                </a:rPr>
                <a:t>02</a:t>
              </a:r>
              <a:endParaRPr lang="zh-CN" altLang="en-US" sz="2000" b="1" dirty="0">
                <a:solidFill>
                  <a:srgbClr val="526188"/>
                </a:solidFill>
                <a:latin typeface="站酷快乐体2016修订版" panose="02010600030101010101" pitchFamily="2" charset="-122"/>
                <a:ea typeface="站酷快乐体2016修订版" panose="02010600030101010101" pitchFamily="2" charset="-122"/>
              </a:endParaRPr>
            </a:p>
          </p:txBody>
        </p:sp>
      </p:grpSp>
      <p:grpSp>
        <p:nvGrpSpPr>
          <p:cNvPr id="6" name="组合 5"/>
          <p:cNvGrpSpPr/>
          <p:nvPr/>
        </p:nvGrpSpPr>
        <p:grpSpPr>
          <a:xfrm>
            <a:off x="1066293" y="4334364"/>
            <a:ext cx="878795" cy="1012233"/>
            <a:chOff x="1124349" y="4377906"/>
            <a:chExt cx="878795" cy="1012233"/>
          </a:xfrm>
        </p:grpSpPr>
        <p:pic>
          <p:nvPicPr>
            <p:cNvPr id="14" name="图片 13"/>
            <p:cNvPicPr>
              <a:picLocks noChangeAspect="1"/>
            </p:cNvPicPr>
            <p:nvPr/>
          </p:nvPicPr>
          <p:blipFill>
            <a:blip r:embed="rId3"/>
            <a:stretch>
              <a:fillRect/>
            </a:stretch>
          </p:blipFill>
          <p:spPr>
            <a:xfrm rot="16200000">
              <a:off x="1060361" y="4447356"/>
              <a:ext cx="1012233" cy="873333"/>
            </a:xfrm>
            <a:prstGeom prst="rect">
              <a:avLst/>
            </a:prstGeom>
            <a:effectLst>
              <a:outerShdw blurRad="50800" dist="38100" dir="2700000" algn="tl" rotWithShape="0">
                <a:prstClr val="black">
                  <a:alpha val="40000"/>
                </a:prstClr>
              </a:outerShdw>
            </a:effectLst>
          </p:spPr>
        </p:pic>
        <p:sp>
          <p:nvSpPr>
            <p:cNvPr id="21" name="文本框 20"/>
            <p:cNvSpPr txBox="1"/>
            <p:nvPr/>
          </p:nvSpPr>
          <p:spPr>
            <a:xfrm>
              <a:off x="1124349" y="4681692"/>
              <a:ext cx="645836" cy="400110"/>
            </a:xfrm>
            <a:prstGeom prst="rect">
              <a:avLst/>
            </a:prstGeom>
            <a:noFill/>
          </p:spPr>
          <p:txBody>
            <a:bodyPr wrap="square" rtlCol="0">
              <a:spAutoFit/>
            </a:bodyPr>
            <a:lstStyle/>
            <a:p>
              <a:r>
                <a:rPr lang="en-US" altLang="zh-CN" sz="2000" b="1" dirty="0">
                  <a:solidFill>
                    <a:srgbClr val="526188"/>
                  </a:solidFill>
                  <a:latin typeface="站酷快乐体2016修订版" panose="02010600030101010101" pitchFamily="2" charset="-122"/>
                  <a:ea typeface="站酷快乐体2016修订版" panose="02010600030101010101" pitchFamily="2" charset="-122"/>
                </a:rPr>
                <a:t>03</a:t>
              </a:r>
              <a:endParaRPr lang="zh-CN" altLang="en-US" sz="2000" b="1" dirty="0">
                <a:solidFill>
                  <a:srgbClr val="526188"/>
                </a:solidFill>
                <a:latin typeface="站酷快乐体2016修订版" panose="02010600030101010101" pitchFamily="2" charset="-122"/>
                <a:ea typeface="站酷快乐体2016修订版" panose="02010600030101010101" pitchFamily="2" charset="-122"/>
              </a:endParaRPr>
            </a:p>
          </p:txBody>
        </p:sp>
      </p:grpSp>
      <p:grpSp>
        <p:nvGrpSpPr>
          <p:cNvPr id="23" name="组合 22"/>
          <p:cNvGrpSpPr/>
          <p:nvPr/>
        </p:nvGrpSpPr>
        <p:grpSpPr>
          <a:xfrm>
            <a:off x="6383075" y="4334364"/>
            <a:ext cx="873333" cy="1012233"/>
            <a:chOff x="6368561" y="4377906"/>
            <a:chExt cx="873333" cy="1012233"/>
          </a:xfrm>
        </p:grpSpPr>
        <p:pic>
          <p:nvPicPr>
            <p:cNvPr id="16" name="图片 15"/>
            <p:cNvPicPr>
              <a:picLocks noChangeAspect="1"/>
            </p:cNvPicPr>
            <p:nvPr/>
          </p:nvPicPr>
          <p:blipFill>
            <a:blip r:embed="rId3"/>
            <a:stretch>
              <a:fillRect/>
            </a:stretch>
          </p:blipFill>
          <p:spPr>
            <a:xfrm rot="16200000">
              <a:off x="6299111" y="4447356"/>
              <a:ext cx="1012233" cy="873333"/>
            </a:xfrm>
            <a:prstGeom prst="rect">
              <a:avLst/>
            </a:prstGeom>
            <a:effectLst>
              <a:outerShdw blurRad="50800" dist="38100" dir="2700000" algn="tl" rotWithShape="0">
                <a:prstClr val="black">
                  <a:alpha val="40000"/>
                </a:prstClr>
              </a:outerShdw>
            </a:effectLst>
          </p:spPr>
        </p:pic>
        <p:sp>
          <p:nvSpPr>
            <p:cNvPr id="22" name="文本框 21"/>
            <p:cNvSpPr txBox="1"/>
            <p:nvPr/>
          </p:nvSpPr>
          <p:spPr>
            <a:xfrm>
              <a:off x="6368561" y="4681692"/>
              <a:ext cx="645836" cy="400110"/>
            </a:xfrm>
            <a:prstGeom prst="rect">
              <a:avLst/>
            </a:prstGeom>
            <a:noFill/>
          </p:spPr>
          <p:txBody>
            <a:bodyPr wrap="square" rtlCol="0">
              <a:spAutoFit/>
            </a:bodyPr>
            <a:lstStyle/>
            <a:p>
              <a:r>
                <a:rPr lang="en-US" altLang="zh-CN" sz="2000" b="1" dirty="0">
                  <a:solidFill>
                    <a:srgbClr val="526188"/>
                  </a:solidFill>
                  <a:latin typeface="站酷快乐体2016修订版" panose="02010600030101010101" pitchFamily="2" charset="-122"/>
                  <a:ea typeface="站酷快乐体2016修订版" panose="02010600030101010101" pitchFamily="2" charset="-122"/>
                </a:rPr>
                <a:t>04</a:t>
              </a:r>
              <a:endParaRPr lang="zh-CN" altLang="en-US" sz="2000" b="1" dirty="0">
                <a:solidFill>
                  <a:srgbClr val="526188"/>
                </a:solidFill>
                <a:latin typeface="站酷快乐体2016修订版" panose="02010600030101010101" pitchFamily="2" charset="-122"/>
                <a:ea typeface="站酷快乐体2016修订版" panose="02010600030101010101" pitchFamily="2" charset="-122"/>
              </a:endParaRPr>
            </a:p>
          </p:txBody>
        </p:sp>
      </p:grpSp>
      <p:grpSp>
        <p:nvGrpSpPr>
          <p:cNvPr id="27" name="组合 26"/>
          <p:cNvGrpSpPr/>
          <p:nvPr/>
        </p:nvGrpSpPr>
        <p:grpSpPr>
          <a:xfrm>
            <a:off x="2224328" y="2625956"/>
            <a:ext cx="3504888" cy="1100135"/>
            <a:chOff x="2021129" y="2596928"/>
            <a:chExt cx="3504888" cy="1100135"/>
          </a:xfrm>
        </p:grpSpPr>
        <p:sp>
          <p:nvSpPr>
            <p:cNvPr id="25" name="文本框 24"/>
            <p:cNvSpPr txBox="1"/>
            <p:nvPr/>
          </p:nvSpPr>
          <p:spPr>
            <a:xfrm>
              <a:off x="2021129" y="2596928"/>
              <a:ext cx="1890045" cy="553998"/>
            </a:xfrm>
            <a:prstGeom prst="rect">
              <a:avLst/>
            </a:prstGeom>
            <a:noFill/>
            <a:ln>
              <a:noFill/>
            </a:ln>
            <a:effectLst/>
            <a:scene3d>
              <a:camera prst="orthographicFront">
                <a:rot lat="0" lon="0" rev="0"/>
              </a:camera>
              <a:lightRig rig="contrasting" dir="t">
                <a:rot lat="0" lon="0" rev="7800000"/>
              </a:lightRig>
            </a:scene3d>
            <a:sp3d>
              <a:bevelT w="139700" h="139700"/>
            </a:sp3d>
          </p:spPr>
          <p:txBody>
            <a:bodyPr wrap="square" rtlCol="0">
              <a:spAutoFit/>
            </a:bodyPr>
            <a:lstStyle/>
            <a:p>
              <a:r>
                <a:rPr lang="zh-TW" altLang="en-US" sz="3000" dirty="0">
                  <a:solidFill>
                    <a:srgbClr val="526188"/>
                  </a:solidFill>
                  <a:ea typeface="標楷體" panose="03000509000000000000" pitchFamily="65" charset="-120"/>
                </a:rPr>
                <a:t>序論</a:t>
              </a:r>
              <a:endParaRPr lang="zh-CN" altLang="en-US" sz="3000" dirty="0">
                <a:solidFill>
                  <a:srgbClr val="526188"/>
                </a:solidFill>
                <a:ea typeface="標楷體" panose="03000509000000000000" pitchFamily="65" charset="-120"/>
              </a:endParaRPr>
            </a:p>
          </p:txBody>
        </p:sp>
        <p:sp>
          <p:nvSpPr>
            <p:cNvPr id="26" name="文本框 25"/>
            <p:cNvSpPr txBox="1"/>
            <p:nvPr/>
          </p:nvSpPr>
          <p:spPr>
            <a:xfrm>
              <a:off x="2048630" y="3078496"/>
              <a:ext cx="3477387" cy="618567"/>
            </a:xfrm>
            <a:prstGeom prst="rect">
              <a:avLst/>
            </a:prstGeom>
            <a:noFill/>
            <a:effectLst>
              <a:outerShdw blurRad="63500" sx="102000" sy="102000" algn="ctr" rotWithShape="0">
                <a:prstClr val="black">
                  <a:alpha val="40000"/>
                </a:prstClr>
              </a:outerShdw>
            </a:effectLst>
          </p:spPr>
          <p:txBody>
            <a:bodyPr wrap="square" rtlCol="0">
              <a:spAutoFit/>
            </a:bodyPr>
            <a:lstStyle>
              <a:defPPr>
                <a:defRPr lang="zh-CN"/>
              </a:defPPr>
              <a:lvl1pPr algn="dist">
                <a:defRPr>
                  <a:latin typeface="华文仿宋" panose="02010600040101010101" pitchFamily="2" charset="-122"/>
                  <a:ea typeface="华文仿宋" panose="02010600040101010101" pitchFamily="2" charset="-122"/>
                </a:defRPr>
              </a:lvl1pPr>
            </a:lstStyle>
            <a:p>
              <a:pPr algn="l">
                <a:lnSpc>
                  <a:spcPct val="150000"/>
                </a:lnSpc>
              </a:pPr>
              <a:r>
                <a:rPr lang="en-US" altLang="zh-CN" sz="1200" dirty="0">
                  <a:solidFill>
                    <a:schemeClr val="tx1">
                      <a:lumMod val="75000"/>
                      <a:lumOff val="25000"/>
                    </a:schemeClr>
                  </a:solidFill>
                  <a:latin typeface="Franklin Gothic Medium" panose="020B0603020102020204" pitchFamily="34" charset="0"/>
                  <a:ea typeface="微软雅黑" panose="020B0503020204020204" pitchFamily="34" charset="-122"/>
                </a:rPr>
                <a:t>- </a:t>
              </a:r>
              <a:r>
                <a:rPr lang="zh-TW" altLang="en-US" sz="1200" dirty="0">
                  <a:solidFill>
                    <a:schemeClr val="tx1">
                      <a:lumMod val="75000"/>
                      <a:lumOff val="25000"/>
                    </a:schemeClr>
                  </a:solidFill>
                  <a:latin typeface="Franklin Gothic Medium" panose="020B0603020102020204" pitchFamily="34" charset="0"/>
                  <a:ea typeface="微软雅黑" panose="020B0503020204020204" pitchFamily="34" charset="-122"/>
                </a:rPr>
                <a:t>研究動機與目的</a:t>
              </a:r>
              <a:r>
                <a:rPr lang="zh-CN" altLang="en-US" sz="1200" dirty="0">
                  <a:solidFill>
                    <a:schemeClr val="tx1">
                      <a:lumMod val="75000"/>
                      <a:lumOff val="25000"/>
                    </a:schemeClr>
                  </a:solidFill>
                  <a:latin typeface="Franklin Gothic Medium" panose="020B0603020102020204" pitchFamily="34" charset="0"/>
                  <a:ea typeface="微软雅黑" panose="020B0503020204020204" pitchFamily="34" charset="-122"/>
                </a:rPr>
                <a:t>、</a:t>
              </a:r>
              <a:r>
                <a:rPr lang="zh-TW" altLang="en-US" sz="1200" dirty="0">
                  <a:solidFill>
                    <a:schemeClr val="tx1">
                      <a:lumMod val="75000"/>
                      <a:lumOff val="25000"/>
                    </a:schemeClr>
                  </a:solidFill>
                  <a:latin typeface="Franklin Gothic Medium" panose="020B0603020102020204" pitchFamily="34" charset="0"/>
                  <a:ea typeface="微软雅黑" panose="020B0503020204020204" pitchFamily="34" charset="-122"/>
                </a:rPr>
                <a:t>系統架構及研究流程</a:t>
              </a:r>
              <a:r>
                <a:rPr lang="zh-CN" altLang="en-US" sz="1200" dirty="0">
                  <a:solidFill>
                    <a:schemeClr val="tx1">
                      <a:lumMod val="75000"/>
                      <a:lumOff val="25000"/>
                    </a:schemeClr>
                  </a:solidFill>
                  <a:latin typeface="Franklin Gothic Medium" panose="020B0603020102020204" pitchFamily="34" charset="0"/>
                  <a:ea typeface="微软雅黑" panose="020B0503020204020204" pitchFamily="34" charset="-122"/>
                </a:rPr>
                <a:t>及</a:t>
              </a:r>
              <a:r>
                <a:rPr lang="zh-TW" altLang="en-US" sz="1200" dirty="0">
                  <a:solidFill>
                    <a:schemeClr val="tx1">
                      <a:lumMod val="75000"/>
                      <a:lumOff val="25000"/>
                    </a:schemeClr>
                  </a:solidFill>
                  <a:latin typeface="Franklin Gothic Medium" panose="020B0603020102020204" pitchFamily="34" charset="0"/>
                  <a:ea typeface="微软雅黑" panose="020B0503020204020204" pitchFamily="34" charset="-122"/>
                </a:rPr>
                <a:t>專題研究過程及方法</a:t>
              </a:r>
              <a:endParaRPr lang="zh-CN" altLang="en-US" sz="1200" dirty="0">
                <a:solidFill>
                  <a:schemeClr val="tx1">
                    <a:lumMod val="75000"/>
                    <a:lumOff val="25000"/>
                  </a:schemeClr>
                </a:solidFill>
                <a:latin typeface="Franklin Gothic Medium" panose="020B0603020102020204" pitchFamily="34" charset="0"/>
                <a:ea typeface="微软雅黑" panose="020B0503020204020204" pitchFamily="34" charset="-122"/>
              </a:endParaRPr>
            </a:p>
          </p:txBody>
        </p:sp>
      </p:grpSp>
      <p:grpSp>
        <p:nvGrpSpPr>
          <p:cNvPr id="31" name="组合 30"/>
          <p:cNvGrpSpPr/>
          <p:nvPr/>
        </p:nvGrpSpPr>
        <p:grpSpPr>
          <a:xfrm>
            <a:off x="7571815" y="2625956"/>
            <a:ext cx="3504887" cy="1096697"/>
            <a:chOff x="2021129" y="2596928"/>
            <a:chExt cx="3504887" cy="1096697"/>
          </a:xfrm>
        </p:grpSpPr>
        <p:sp>
          <p:nvSpPr>
            <p:cNvPr id="32" name="文本框 31"/>
            <p:cNvSpPr txBox="1"/>
            <p:nvPr/>
          </p:nvSpPr>
          <p:spPr>
            <a:xfrm>
              <a:off x="2021129" y="2596928"/>
              <a:ext cx="3477387" cy="553998"/>
            </a:xfrm>
            <a:prstGeom prst="rect">
              <a:avLst/>
            </a:prstGeom>
            <a:noFill/>
            <a:ln>
              <a:noFill/>
            </a:ln>
            <a:effectLst/>
            <a:scene3d>
              <a:camera prst="orthographicFront">
                <a:rot lat="0" lon="0" rev="0"/>
              </a:camera>
              <a:lightRig rig="contrasting" dir="t">
                <a:rot lat="0" lon="0" rev="7800000"/>
              </a:lightRig>
            </a:scene3d>
            <a:sp3d>
              <a:bevelT w="139700" h="139700"/>
            </a:sp3d>
          </p:spPr>
          <p:txBody>
            <a:bodyPr wrap="square" rtlCol="0">
              <a:spAutoFit/>
            </a:bodyPr>
            <a:lstStyle/>
            <a:p>
              <a:r>
                <a:rPr lang="zh-TW" altLang="zh-TW" sz="3000" dirty="0">
                  <a:solidFill>
                    <a:srgbClr val="526188"/>
                  </a:solidFill>
                  <a:ea typeface="標楷體" panose="03000509000000000000" pitchFamily="65" charset="-120"/>
                </a:rPr>
                <a:t>概念產品製作</a:t>
              </a:r>
              <a:endParaRPr lang="zh-CN" altLang="en-US" sz="3000" dirty="0">
                <a:solidFill>
                  <a:srgbClr val="526188"/>
                </a:solidFill>
                <a:ea typeface="標楷體" panose="03000509000000000000" pitchFamily="65" charset="-120"/>
              </a:endParaRPr>
            </a:p>
          </p:txBody>
        </p:sp>
        <p:sp>
          <p:nvSpPr>
            <p:cNvPr id="33" name="文本框 32"/>
            <p:cNvSpPr txBox="1"/>
            <p:nvPr/>
          </p:nvSpPr>
          <p:spPr>
            <a:xfrm>
              <a:off x="2048629" y="3079931"/>
              <a:ext cx="3477387" cy="613694"/>
            </a:xfrm>
            <a:prstGeom prst="rect">
              <a:avLst/>
            </a:prstGeom>
            <a:noFill/>
            <a:effectLst>
              <a:outerShdw blurRad="63500" sx="102000" sy="102000" algn="ctr" rotWithShape="0">
                <a:prstClr val="black">
                  <a:alpha val="40000"/>
                </a:prstClr>
              </a:outerShdw>
            </a:effectLst>
          </p:spPr>
          <p:txBody>
            <a:bodyPr wrap="square" rtlCol="0">
              <a:spAutoFit/>
            </a:bodyPr>
            <a:lstStyle>
              <a:defPPr>
                <a:defRPr lang="zh-CN"/>
              </a:defPPr>
              <a:lvl1pPr algn="dist">
                <a:defRPr>
                  <a:latin typeface="华文仿宋" panose="02010600040101010101" pitchFamily="2" charset="-122"/>
                  <a:ea typeface="华文仿宋" panose="02010600040101010101" pitchFamily="2" charset="-122"/>
                </a:defRPr>
              </a:lvl1pPr>
            </a:lstStyle>
            <a:p>
              <a:pPr algn="l">
                <a:lnSpc>
                  <a:spcPct val="150000"/>
                </a:lnSpc>
              </a:pPr>
              <a:r>
                <a:rPr lang="en-US" altLang="zh-CN" sz="1200" dirty="0">
                  <a:solidFill>
                    <a:schemeClr val="tx1">
                      <a:lumMod val="75000"/>
                      <a:lumOff val="25000"/>
                    </a:schemeClr>
                  </a:solidFill>
                  <a:latin typeface="Franklin Gothic Medium" panose="020B0603020102020204" pitchFamily="34" charset="0"/>
                  <a:ea typeface="微软雅黑" panose="020B0503020204020204" pitchFamily="34" charset="-122"/>
                </a:rPr>
                <a:t>- </a:t>
              </a:r>
              <a:r>
                <a:rPr lang="zh-TW" altLang="en-US" sz="1200" dirty="0">
                  <a:solidFill>
                    <a:schemeClr val="tx1">
                      <a:lumMod val="75000"/>
                      <a:lumOff val="25000"/>
                    </a:schemeClr>
                  </a:solidFill>
                  <a:latin typeface="Franklin Gothic Medium" panose="020B0603020102020204" pitchFamily="34" charset="0"/>
                  <a:ea typeface="微软雅黑" panose="020B0503020204020204" pitchFamily="34" charset="-122"/>
                </a:rPr>
                <a:t>搭配多項感應器實現</a:t>
              </a:r>
              <a:r>
                <a:rPr lang="en-US" altLang="zh-TW" sz="1200" dirty="0">
                  <a:solidFill>
                    <a:schemeClr val="tx1">
                      <a:lumMod val="75000"/>
                      <a:lumOff val="25000"/>
                    </a:schemeClr>
                  </a:solidFill>
                  <a:latin typeface="Franklin Gothic Medium" panose="020B0603020102020204" pitchFamily="34" charset="0"/>
                  <a:ea typeface="微软雅黑" panose="020B0503020204020204" pitchFamily="34" charset="-122"/>
                </a:rPr>
                <a:t>IoT</a:t>
              </a:r>
              <a:r>
                <a:rPr lang="zh-TW" altLang="en-US" sz="1200" dirty="0">
                  <a:solidFill>
                    <a:schemeClr val="tx1">
                      <a:lumMod val="75000"/>
                      <a:lumOff val="25000"/>
                    </a:schemeClr>
                  </a:solidFill>
                  <a:latin typeface="Franklin Gothic Medium" panose="020B0603020102020204" pitchFamily="34" charset="0"/>
                  <a:ea typeface="微软雅黑" panose="020B0503020204020204" pitchFamily="34" charset="-122"/>
                </a:rPr>
                <a:t>功能獲得即時家中狀況資訊，最後播放聲音為雙向通話對話作結</a:t>
              </a:r>
              <a:endParaRPr lang="zh-CN" altLang="en-US" sz="1200" dirty="0">
                <a:solidFill>
                  <a:schemeClr val="tx1">
                    <a:lumMod val="75000"/>
                    <a:lumOff val="25000"/>
                  </a:schemeClr>
                </a:solidFill>
                <a:latin typeface="Franklin Gothic Medium" panose="020B0603020102020204" pitchFamily="34" charset="0"/>
                <a:ea typeface="微软雅黑" panose="020B0503020204020204" pitchFamily="34" charset="-122"/>
              </a:endParaRPr>
            </a:p>
          </p:txBody>
        </p:sp>
      </p:grpSp>
      <p:grpSp>
        <p:nvGrpSpPr>
          <p:cNvPr id="34" name="组合 33"/>
          <p:cNvGrpSpPr/>
          <p:nvPr/>
        </p:nvGrpSpPr>
        <p:grpSpPr>
          <a:xfrm>
            <a:off x="2224328" y="4310496"/>
            <a:ext cx="3504888" cy="1095262"/>
            <a:chOff x="2021129" y="2596928"/>
            <a:chExt cx="3504888" cy="1095262"/>
          </a:xfrm>
        </p:grpSpPr>
        <p:sp>
          <p:nvSpPr>
            <p:cNvPr id="35" name="文本框 34"/>
            <p:cNvSpPr txBox="1"/>
            <p:nvPr/>
          </p:nvSpPr>
          <p:spPr>
            <a:xfrm>
              <a:off x="2021129" y="2596928"/>
              <a:ext cx="3504888" cy="553998"/>
            </a:xfrm>
            <a:prstGeom prst="rect">
              <a:avLst/>
            </a:prstGeom>
            <a:noFill/>
            <a:ln>
              <a:noFill/>
            </a:ln>
            <a:effectLst/>
            <a:scene3d>
              <a:camera prst="orthographicFront">
                <a:rot lat="0" lon="0" rev="0"/>
              </a:camera>
              <a:lightRig rig="contrasting" dir="t">
                <a:rot lat="0" lon="0" rev="7800000"/>
              </a:lightRig>
            </a:scene3d>
            <a:sp3d>
              <a:bevelT w="139700" h="139700"/>
            </a:sp3d>
          </p:spPr>
          <p:txBody>
            <a:bodyPr wrap="square" rtlCol="0">
              <a:spAutoFit/>
            </a:bodyPr>
            <a:lstStyle/>
            <a:p>
              <a:r>
                <a:rPr lang="zh-TW" altLang="en-US" sz="3000" dirty="0">
                  <a:solidFill>
                    <a:srgbClr val="526188"/>
                  </a:solidFill>
                  <a:ea typeface="標楷體" panose="03000509000000000000" pitchFamily="65" charset="-120"/>
                </a:rPr>
                <a:t>印刷電路板</a:t>
              </a:r>
              <a:r>
                <a:rPr lang="en-US" altLang="zh-CN" sz="3000" dirty="0">
                  <a:solidFill>
                    <a:srgbClr val="526188"/>
                  </a:solidFill>
                  <a:ea typeface="標楷體" panose="03000509000000000000" pitchFamily="65" charset="-120"/>
                </a:rPr>
                <a:t>-PCB</a:t>
              </a:r>
              <a:endParaRPr lang="zh-CN" altLang="en-US" sz="3000" dirty="0">
                <a:solidFill>
                  <a:srgbClr val="526188"/>
                </a:solidFill>
                <a:ea typeface="標楷體" panose="03000509000000000000" pitchFamily="65" charset="-120"/>
              </a:endParaRPr>
            </a:p>
          </p:txBody>
        </p:sp>
        <p:sp>
          <p:nvSpPr>
            <p:cNvPr id="36" name="文本框 35"/>
            <p:cNvSpPr txBox="1"/>
            <p:nvPr/>
          </p:nvSpPr>
          <p:spPr>
            <a:xfrm>
              <a:off x="2048630" y="3078496"/>
              <a:ext cx="3477387" cy="613694"/>
            </a:xfrm>
            <a:prstGeom prst="rect">
              <a:avLst/>
            </a:prstGeom>
            <a:noFill/>
            <a:effectLst>
              <a:outerShdw blurRad="63500" sx="102000" sy="102000" algn="ctr" rotWithShape="0">
                <a:prstClr val="black">
                  <a:alpha val="40000"/>
                </a:prstClr>
              </a:outerShdw>
            </a:effectLst>
          </p:spPr>
          <p:txBody>
            <a:bodyPr wrap="square" rtlCol="0">
              <a:spAutoFit/>
            </a:bodyPr>
            <a:lstStyle>
              <a:defPPr>
                <a:defRPr lang="zh-CN"/>
              </a:defPPr>
              <a:lvl1pPr algn="dist">
                <a:defRPr>
                  <a:latin typeface="华文仿宋" panose="02010600040101010101" pitchFamily="2" charset="-122"/>
                  <a:ea typeface="华文仿宋" panose="02010600040101010101" pitchFamily="2" charset="-122"/>
                </a:defRPr>
              </a:lvl1pPr>
            </a:lstStyle>
            <a:p>
              <a:pPr algn="l">
                <a:lnSpc>
                  <a:spcPct val="150000"/>
                </a:lnSpc>
              </a:pPr>
              <a:r>
                <a:rPr lang="en-US" altLang="zh-CN" sz="1200" dirty="0">
                  <a:solidFill>
                    <a:schemeClr val="tx1">
                      <a:lumMod val="75000"/>
                      <a:lumOff val="25000"/>
                    </a:schemeClr>
                  </a:solidFill>
                  <a:latin typeface="Franklin Gothic Medium" panose="020B0603020102020204" pitchFamily="34" charset="0"/>
                  <a:ea typeface="微软雅黑" panose="020B0503020204020204" pitchFamily="34" charset="-122"/>
                </a:rPr>
                <a:t>- </a:t>
              </a:r>
              <a:r>
                <a:rPr lang="zh-TW" altLang="en-US" sz="1200" dirty="0">
                  <a:solidFill>
                    <a:schemeClr val="tx1">
                      <a:lumMod val="75000"/>
                      <a:lumOff val="25000"/>
                    </a:schemeClr>
                  </a:solidFill>
                  <a:latin typeface="Franklin Gothic Medium" panose="020B0603020102020204" pitchFamily="34" charset="0"/>
                  <a:ea typeface="微软雅黑" panose="020B0503020204020204" pitchFamily="34" charset="-122"/>
                </a:rPr>
                <a:t>電路雕刻的方式能縮小體積，同時增加電路的美觀和穩定性，也減少和接獲使空焊造成的錯誤</a:t>
              </a:r>
              <a:endParaRPr lang="zh-CN" altLang="en-US" sz="1200" dirty="0">
                <a:solidFill>
                  <a:schemeClr val="tx1">
                    <a:lumMod val="75000"/>
                    <a:lumOff val="25000"/>
                  </a:schemeClr>
                </a:solidFill>
                <a:latin typeface="Franklin Gothic Medium" panose="020B0603020102020204" pitchFamily="34" charset="0"/>
                <a:ea typeface="微软雅黑" panose="020B0503020204020204" pitchFamily="34" charset="-122"/>
              </a:endParaRPr>
            </a:p>
          </p:txBody>
        </p:sp>
      </p:grpSp>
      <p:grpSp>
        <p:nvGrpSpPr>
          <p:cNvPr id="37" name="组合 36"/>
          <p:cNvGrpSpPr/>
          <p:nvPr/>
        </p:nvGrpSpPr>
        <p:grpSpPr>
          <a:xfrm>
            <a:off x="7571815" y="4310496"/>
            <a:ext cx="3504888" cy="1095262"/>
            <a:chOff x="2021129" y="2596928"/>
            <a:chExt cx="3504888" cy="1095262"/>
          </a:xfrm>
        </p:grpSpPr>
        <p:sp>
          <p:nvSpPr>
            <p:cNvPr id="38" name="文本框 37"/>
            <p:cNvSpPr txBox="1"/>
            <p:nvPr/>
          </p:nvSpPr>
          <p:spPr>
            <a:xfrm>
              <a:off x="2021129" y="2596928"/>
              <a:ext cx="1890045" cy="553998"/>
            </a:xfrm>
            <a:prstGeom prst="rect">
              <a:avLst/>
            </a:prstGeom>
            <a:noFill/>
            <a:ln>
              <a:noFill/>
            </a:ln>
            <a:effectLst/>
            <a:scene3d>
              <a:camera prst="orthographicFront">
                <a:rot lat="0" lon="0" rev="0"/>
              </a:camera>
              <a:lightRig rig="contrasting" dir="t">
                <a:rot lat="0" lon="0" rev="7800000"/>
              </a:lightRig>
            </a:scene3d>
            <a:sp3d>
              <a:bevelT w="139700" h="139700"/>
            </a:sp3d>
          </p:spPr>
          <p:txBody>
            <a:bodyPr wrap="square" rtlCol="0">
              <a:spAutoFit/>
            </a:bodyPr>
            <a:lstStyle/>
            <a:p>
              <a:r>
                <a:rPr lang="zh-CN" altLang="en-US" sz="3000" dirty="0">
                  <a:solidFill>
                    <a:srgbClr val="526188"/>
                  </a:solidFill>
                  <a:ea typeface="標楷體" panose="03000509000000000000" pitchFamily="65" charset="-120"/>
                  <a:cs typeface="文泉驿等宽微米黑" panose="020B0606030804020204" pitchFamily="34" charset="-122"/>
                </a:rPr>
                <a:t>總結</a:t>
              </a:r>
            </a:p>
          </p:txBody>
        </p:sp>
        <p:sp>
          <p:nvSpPr>
            <p:cNvPr id="39" name="文本框 38"/>
            <p:cNvSpPr txBox="1"/>
            <p:nvPr/>
          </p:nvSpPr>
          <p:spPr>
            <a:xfrm>
              <a:off x="2048630" y="3078496"/>
              <a:ext cx="3477387" cy="613694"/>
            </a:xfrm>
            <a:prstGeom prst="rect">
              <a:avLst/>
            </a:prstGeom>
            <a:noFill/>
            <a:effectLst>
              <a:outerShdw blurRad="63500" sx="102000" sy="102000" algn="ctr" rotWithShape="0">
                <a:prstClr val="black">
                  <a:alpha val="40000"/>
                </a:prstClr>
              </a:outerShdw>
            </a:effectLst>
          </p:spPr>
          <p:txBody>
            <a:bodyPr wrap="square" rtlCol="0">
              <a:spAutoFit/>
            </a:bodyPr>
            <a:lstStyle>
              <a:defPPr>
                <a:defRPr lang="zh-CN"/>
              </a:defPPr>
              <a:lvl1pPr algn="dist">
                <a:defRPr>
                  <a:latin typeface="华文仿宋" panose="02010600040101010101" pitchFamily="2" charset="-122"/>
                  <a:ea typeface="华文仿宋" panose="02010600040101010101" pitchFamily="2" charset="-122"/>
                </a:defRPr>
              </a:lvl1pPr>
            </a:lstStyle>
            <a:p>
              <a:pPr algn="l">
                <a:lnSpc>
                  <a:spcPct val="150000"/>
                </a:lnSpc>
              </a:pPr>
              <a:r>
                <a:rPr lang="en-US" altLang="zh-CN" sz="1200" dirty="0">
                  <a:solidFill>
                    <a:schemeClr val="tx1">
                      <a:lumMod val="75000"/>
                      <a:lumOff val="25000"/>
                    </a:schemeClr>
                  </a:solidFill>
                  <a:latin typeface="Franklin Gothic Medium" panose="020B0603020102020204" pitchFamily="34" charset="0"/>
                  <a:ea typeface="微软雅黑" panose="020B0503020204020204" pitchFamily="34" charset="-122"/>
                </a:rPr>
                <a:t>- </a:t>
              </a:r>
              <a:r>
                <a:rPr lang="zh-TW" altLang="en-US" sz="1200" dirty="0">
                  <a:solidFill>
                    <a:schemeClr val="tx1">
                      <a:lumMod val="75000"/>
                      <a:lumOff val="25000"/>
                    </a:schemeClr>
                  </a:solidFill>
                  <a:latin typeface="Franklin Gothic Medium" panose="020B0603020102020204" pitchFamily="34" charset="0"/>
                  <a:ea typeface="微软雅黑" panose="020B0503020204020204" pitchFamily="34" charset="-122"/>
                </a:rPr>
                <a:t>透過反思和經驗的積累，實作過程中一些寶貴的教訓，都有著深遠的啟發</a:t>
              </a:r>
              <a:endParaRPr lang="zh-CN" altLang="en-US" sz="1200" dirty="0">
                <a:solidFill>
                  <a:schemeClr val="tx1">
                    <a:lumMod val="75000"/>
                    <a:lumOff val="25000"/>
                  </a:schemeClr>
                </a:solidFill>
                <a:latin typeface="Franklin Gothic Medium" panose="020B0603020102020204" pitchFamily="34" charset="0"/>
                <a:ea typeface="微软雅黑" panose="020B0503020204020204" pitchFamily="34" charset="-122"/>
              </a:endParaRPr>
            </a:p>
          </p:txBody>
        </p:sp>
      </p:gr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任意多边形: 形状 4"/>
          <p:cNvSpPr/>
          <p:nvPr/>
        </p:nvSpPr>
        <p:spPr bwMode="auto">
          <a:xfrm flipH="1">
            <a:off x="0" y="5871029"/>
            <a:ext cx="12192000" cy="1012232"/>
          </a:xfrm>
          <a:custGeom>
            <a:avLst/>
            <a:gdLst>
              <a:gd name="connsiteX0" fmla="*/ 2457949 w 12192000"/>
              <a:gd name="connsiteY0" fmla="*/ 0 h 1012232"/>
              <a:gd name="connsiteX1" fmla="*/ 9057549 w 12192000"/>
              <a:gd name="connsiteY1" fmla="*/ 610553 h 1012232"/>
              <a:gd name="connsiteX2" fmla="*/ 12192000 w 12192000"/>
              <a:gd name="connsiteY2" fmla="*/ 305277 h 1012232"/>
              <a:gd name="connsiteX3" fmla="*/ 12192000 w 12192000"/>
              <a:gd name="connsiteY3" fmla="*/ 1012232 h 1012232"/>
              <a:gd name="connsiteX4" fmla="*/ 114300 w 12192000"/>
              <a:gd name="connsiteY4" fmla="*/ 1012232 h 1012232"/>
              <a:gd name="connsiteX5" fmla="*/ 0 w 12192000"/>
              <a:gd name="connsiteY5" fmla="*/ 1012232 h 1012232"/>
              <a:gd name="connsiteX6" fmla="*/ 0 w 12192000"/>
              <a:gd name="connsiteY6" fmla="*/ 160434 h 1012232"/>
              <a:gd name="connsiteX7" fmla="*/ 270087 w 12192000"/>
              <a:gd name="connsiteY7" fmla="*/ 129128 h 1012232"/>
              <a:gd name="connsiteX8" fmla="*/ 2457949 w 12192000"/>
              <a:gd name="connsiteY8" fmla="*/ 0 h 1012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1012232">
                <a:moveTo>
                  <a:pt x="2457949" y="0"/>
                </a:moveTo>
                <a:cubicBezTo>
                  <a:pt x="4506845" y="0"/>
                  <a:pt x="7360920" y="610553"/>
                  <a:pt x="9057549" y="610553"/>
                </a:cubicBezTo>
                <a:cubicBezTo>
                  <a:pt x="10754179" y="610553"/>
                  <a:pt x="12192000" y="305277"/>
                  <a:pt x="12192000" y="305277"/>
                </a:cubicBezTo>
                <a:cubicBezTo>
                  <a:pt x="12192000" y="1012232"/>
                  <a:pt x="12192000" y="1012232"/>
                  <a:pt x="12192000" y="1012232"/>
                </a:cubicBezTo>
                <a:cubicBezTo>
                  <a:pt x="5290457" y="1012232"/>
                  <a:pt x="1839686" y="1012232"/>
                  <a:pt x="114300" y="1012232"/>
                </a:cubicBezTo>
                <a:lnTo>
                  <a:pt x="0" y="1012232"/>
                </a:lnTo>
                <a:lnTo>
                  <a:pt x="0" y="160434"/>
                </a:lnTo>
                <a:lnTo>
                  <a:pt x="270087" y="129128"/>
                </a:lnTo>
                <a:cubicBezTo>
                  <a:pt x="925321" y="57390"/>
                  <a:pt x="1689613" y="0"/>
                  <a:pt x="2457949" y="0"/>
                </a:cubicBezTo>
                <a:close/>
              </a:path>
            </a:pathLst>
          </a:custGeom>
          <a:solidFill>
            <a:srgbClr val="52618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solidFill>
                <a:schemeClr val="lt1"/>
              </a:solidFill>
              <a:latin typeface="Arial" panose="020B0604020202020204" pitchFamily="34" charset="0"/>
              <a:ea typeface="思源黑体 CN Normal" panose="020B0400000000000000" pitchFamily="34" charset="-122"/>
              <a:sym typeface="Arial" panose="020B0604020202020204" pitchFamily="34" charset="0"/>
            </a:endParaRPr>
          </a:p>
        </p:txBody>
      </p:sp>
      <p:sp>
        <p:nvSpPr>
          <p:cNvPr id="17" name="標題 16">
            <a:extLst>
              <a:ext uri="{FF2B5EF4-FFF2-40B4-BE49-F238E27FC236}">
                <a16:creationId xmlns:a16="http://schemas.microsoft.com/office/drawing/2014/main" id="{A3AF32EE-35E9-0AC9-C0F1-B11413705EAF}"/>
              </a:ext>
            </a:extLst>
          </p:cNvPr>
          <p:cNvSpPr>
            <a:spLocks noGrp="1"/>
          </p:cNvSpPr>
          <p:nvPr>
            <p:ph type="title"/>
          </p:nvPr>
        </p:nvSpPr>
        <p:spPr/>
        <p:txBody>
          <a:bodyPr/>
          <a:lstStyle/>
          <a:p>
            <a:r>
              <a:rPr lang="zh-CN" altLang="en-US" dirty="0">
                <a:latin typeface="標楷體" panose="03000509000000000000" pitchFamily="65" charset="-120"/>
                <a:ea typeface="標楷體" panose="03000509000000000000" pitchFamily="65" charset="-120"/>
              </a:rPr>
              <a:t>麵包板</a:t>
            </a:r>
            <a:r>
              <a:rPr lang="en-US" altLang="zh-CN" dirty="0">
                <a:latin typeface="標楷體" panose="03000509000000000000" pitchFamily="65" charset="-120"/>
                <a:ea typeface="標楷體" panose="03000509000000000000" pitchFamily="65" charset="-120"/>
              </a:rPr>
              <a:t>-</a:t>
            </a:r>
            <a:r>
              <a:rPr lang="zh-CN" altLang="en-US" dirty="0">
                <a:latin typeface="標楷體" panose="03000509000000000000" pitchFamily="65" charset="-120"/>
                <a:ea typeface="標楷體" panose="03000509000000000000" pitchFamily="65" charset="-120"/>
              </a:rPr>
              <a:t>控制板：</a:t>
            </a:r>
            <a:endParaRPr lang="zh-TW" altLang="en-US" dirty="0">
              <a:latin typeface="標楷體" panose="03000509000000000000" pitchFamily="65" charset="-120"/>
              <a:ea typeface="標楷體" panose="03000509000000000000" pitchFamily="65" charset="-120"/>
            </a:endParaRPr>
          </a:p>
        </p:txBody>
      </p:sp>
      <p:sp>
        <p:nvSpPr>
          <p:cNvPr id="2" name="內容版面配置區 1">
            <a:extLst>
              <a:ext uri="{FF2B5EF4-FFF2-40B4-BE49-F238E27FC236}">
                <a16:creationId xmlns:a16="http://schemas.microsoft.com/office/drawing/2014/main" id="{58425547-AB71-4272-C099-3BE182FB0B9A}"/>
              </a:ext>
            </a:extLst>
          </p:cNvPr>
          <p:cNvSpPr>
            <a:spLocks noGrp="1"/>
          </p:cNvSpPr>
          <p:nvPr>
            <p:ph idx="1"/>
          </p:nvPr>
        </p:nvSpPr>
        <p:spPr/>
        <p:txBody>
          <a:bodyPr/>
          <a:lstStyle/>
          <a:p>
            <a:pPr marL="0" indent="0">
              <a:lnSpc>
                <a:spcPct val="150000"/>
              </a:lnSpc>
              <a:buNone/>
            </a:pPr>
            <a:r>
              <a:rPr lang="zh-CN" altLang="en-US" b="1" u="sng" dirty="0"/>
              <a:t>第一板塊</a:t>
            </a:r>
            <a:endParaRPr lang="en-US" altLang="zh-CN" b="1" u="sng" dirty="0"/>
          </a:p>
          <a:p>
            <a:pPr marL="0" indent="0">
              <a:lnSpc>
                <a:spcPct val="150000"/>
              </a:lnSpc>
              <a:buNone/>
            </a:pPr>
            <a:endParaRPr lang="en-US" altLang="zh-CN" b="1" u="sng" dirty="0"/>
          </a:p>
        </p:txBody>
      </p:sp>
      <p:pic>
        <p:nvPicPr>
          <p:cNvPr id="1026" name="圖片 1" descr="一張含有 電子產品, 電氣線路, 電子工程, 纜線 的圖片&#10;&#10;自動產生的描述">
            <a:extLst>
              <a:ext uri="{FF2B5EF4-FFF2-40B4-BE49-F238E27FC236}">
                <a16:creationId xmlns:a16="http://schemas.microsoft.com/office/drawing/2014/main" id="{C5DD999E-2FBA-352E-DBB3-41EB2C84B90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709" t="49033" r="7391" b="8385"/>
          <a:stretch/>
        </p:blipFill>
        <p:spPr bwMode="auto">
          <a:xfrm>
            <a:off x="6776720" y="2717358"/>
            <a:ext cx="4996180" cy="2261940"/>
          </a:xfrm>
          <a:prstGeom prst="rect">
            <a:avLst/>
          </a:prstGeom>
          <a:noFill/>
          <a:extLst>
            <a:ext uri="{909E8E84-426E-40DD-AFC4-6F175D3DCCD1}">
              <a14:hiddenFill xmlns:a14="http://schemas.microsoft.com/office/drawing/2010/main">
                <a:solidFill>
                  <a:srgbClr val="FFFFFF"/>
                </a:solidFill>
              </a14:hiddenFill>
            </a:ext>
          </a:extLst>
        </p:spPr>
      </p:pic>
      <p:pic>
        <p:nvPicPr>
          <p:cNvPr id="1025" name="圖片 2" descr="一張含有 電路, 電子工程, 電子產品, 電路元件 的圖片&#10;&#10;自動產生的描述">
            <a:extLst>
              <a:ext uri="{FF2B5EF4-FFF2-40B4-BE49-F238E27FC236}">
                <a16:creationId xmlns:a16="http://schemas.microsoft.com/office/drawing/2014/main" id="{9379CC21-6F23-227B-11E2-E931689A1B5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t="30608" b="22041"/>
          <a:stretch>
            <a:fillRect/>
          </a:stretch>
        </p:blipFill>
        <p:spPr bwMode="auto">
          <a:xfrm>
            <a:off x="838200" y="2717357"/>
            <a:ext cx="5427889" cy="2261941"/>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3">
            <a:extLst>
              <a:ext uri="{FF2B5EF4-FFF2-40B4-BE49-F238E27FC236}">
                <a16:creationId xmlns:a16="http://schemas.microsoft.com/office/drawing/2014/main" id="{9221F4FB-473A-D931-7700-24F90534ECA8}"/>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8" name="文字方塊 7">
            <a:extLst>
              <a:ext uri="{FF2B5EF4-FFF2-40B4-BE49-F238E27FC236}">
                <a16:creationId xmlns:a16="http://schemas.microsoft.com/office/drawing/2014/main" id="{D3EF80C1-0B20-1121-2E98-7174A97D0761}"/>
              </a:ext>
            </a:extLst>
          </p:cNvPr>
          <p:cNvSpPr txBox="1"/>
          <p:nvPr/>
        </p:nvSpPr>
        <p:spPr>
          <a:xfrm>
            <a:off x="6776720" y="5240497"/>
            <a:ext cx="4996180" cy="369332"/>
          </a:xfrm>
          <a:prstGeom prst="rect">
            <a:avLst/>
          </a:prstGeom>
          <a:noFill/>
        </p:spPr>
        <p:txBody>
          <a:bodyPr wrap="square">
            <a:spAutoFit/>
          </a:bodyPr>
          <a:lstStyle/>
          <a:p>
            <a:pPr marL="304800" algn="ctr"/>
            <a:r>
              <a:rPr lang="zh-TW" altLang="zh-TW" sz="1800" kern="100" dirty="0">
                <a:effectLst/>
                <a:latin typeface="Calibri" panose="020F0502020204030204" pitchFamily="34" charset="0"/>
                <a:ea typeface="標楷體" panose="03000509000000000000" pitchFamily="65" charset="-120"/>
                <a:cs typeface="Times New Roman" panose="02020603050405020304" pitchFamily="18" charset="0"/>
              </a:rPr>
              <a:t>第一板塊 麵包板</a:t>
            </a:r>
            <a:r>
              <a:rPr lang="en-US" altLang="zh-TW" sz="1800" kern="100" dirty="0">
                <a:effectLst/>
                <a:latin typeface="Calibri" panose="020F0502020204030204" pitchFamily="34" charset="0"/>
                <a:ea typeface="標楷體" panose="03000509000000000000" pitchFamily="65" charset="-120"/>
                <a:cs typeface="Times New Roman" panose="02020603050405020304" pitchFamily="18" charset="0"/>
              </a:rPr>
              <a:t> - </a:t>
            </a:r>
            <a:r>
              <a:rPr lang="zh-TW" altLang="zh-TW" sz="1800" kern="100" dirty="0">
                <a:effectLst/>
                <a:latin typeface="Calibri" panose="020F0502020204030204" pitchFamily="34" charset="0"/>
                <a:ea typeface="標楷體" panose="03000509000000000000" pitchFamily="65" charset="-120"/>
                <a:cs typeface="Times New Roman" panose="02020603050405020304" pitchFamily="18" charset="0"/>
              </a:rPr>
              <a:t>上視圖</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p:txBody>
      </p:sp>
      <p:sp>
        <p:nvSpPr>
          <p:cNvPr id="10" name="文字方塊 9">
            <a:extLst>
              <a:ext uri="{FF2B5EF4-FFF2-40B4-BE49-F238E27FC236}">
                <a16:creationId xmlns:a16="http://schemas.microsoft.com/office/drawing/2014/main" id="{550CB5B7-57EF-0005-AD5D-B1F9F3DC9800}"/>
              </a:ext>
            </a:extLst>
          </p:cNvPr>
          <p:cNvSpPr txBox="1"/>
          <p:nvPr/>
        </p:nvSpPr>
        <p:spPr>
          <a:xfrm>
            <a:off x="838200" y="5240497"/>
            <a:ext cx="5427889" cy="369332"/>
          </a:xfrm>
          <a:prstGeom prst="rect">
            <a:avLst/>
          </a:prstGeom>
          <a:noFill/>
        </p:spPr>
        <p:txBody>
          <a:bodyPr wrap="square">
            <a:spAutoFit/>
          </a:bodyPr>
          <a:lstStyle/>
          <a:p>
            <a:pPr marL="304800" algn="ctr"/>
            <a:r>
              <a:rPr lang="zh-TW" altLang="zh-TW" sz="1800" kern="100" dirty="0">
                <a:effectLst/>
                <a:latin typeface="Calibri" panose="020F0502020204030204" pitchFamily="34" charset="0"/>
                <a:ea typeface="標楷體" panose="03000509000000000000" pitchFamily="65" charset="-120"/>
                <a:cs typeface="Times New Roman" panose="02020603050405020304" pitchFamily="18" charset="0"/>
              </a:rPr>
              <a:t>第一板塊 麵包板</a:t>
            </a:r>
            <a:r>
              <a:rPr lang="en-US" altLang="zh-TW" sz="1800" kern="100" dirty="0">
                <a:effectLst/>
                <a:latin typeface="Calibri" panose="020F0502020204030204" pitchFamily="34" charset="0"/>
                <a:ea typeface="標楷體" panose="03000509000000000000" pitchFamily="65" charset="-120"/>
                <a:cs typeface="Times New Roman" panose="02020603050405020304" pitchFamily="18" charset="0"/>
              </a:rPr>
              <a:t> - </a:t>
            </a:r>
            <a:r>
              <a:rPr lang="zh-TW" altLang="zh-TW" sz="1800" kern="100" dirty="0">
                <a:effectLst/>
                <a:latin typeface="Calibri" panose="020F0502020204030204" pitchFamily="34" charset="0"/>
                <a:ea typeface="標楷體" panose="03000509000000000000" pitchFamily="65" charset="-120"/>
                <a:cs typeface="Times New Roman" panose="02020603050405020304" pitchFamily="18" charset="0"/>
              </a:rPr>
              <a:t>側視圖</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p:txBody>
      </p:sp>
    </p:spTree>
    <p:extLst>
      <p:ext uri="{BB962C8B-B14F-4D97-AF65-F5344CB8AC3E}">
        <p14:creationId xmlns:p14="http://schemas.microsoft.com/office/powerpoint/2010/main" val="11022776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5" name="Rectangle 21">
            <a:extLst>
              <a:ext uri="{FF2B5EF4-FFF2-40B4-BE49-F238E27FC236}">
                <a16:creationId xmlns:a16="http://schemas.microsoft.com/office/drawing/2014/main" id="{46F1F2C8-798B-4CCE-A851-94AFAF350B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標題 16">
            <a:extLst>
              <a:ext uri="{FF2B5EF4-FFF2-40B4-BE49-F238E27FC236}">
                <a16:creationId xmlns:a16="http://schemas.microsoft.com/office/drawing/2014/main" id="{A3AF32EE-35E9-0AC9-C0F1-B11413705EAF}"/>
              </a:ext>
            </a:extLst>
          </p:cNvPr>
          <p:cNvSpPr>
            <a:spLocks noGrp="1"/>
          </p:cNvSpPr>
          <p:nvPr>
            <p:ph type="title"/>
          </p:nvPr>
        </p:nvSpPr>
        <p:spPr>
          <a:xfrm>
            <a:off x="970908" y="1220919"/>
            <a:ext cx="5425781" cy="2387600"/>
          </a:xfrm>
        </p:spPr>
        <p:txBody>
          <a:bodyPr vert="horz" lIns="91440" tIns="45720" rIns="91440" bIns="45720" rtlCol="0" anchor="b">
            <a:normAutofit/>
          </a:bodyPr>
          <a:lstStyle/>
          <a:p>
            <a:r>
              <a:rPr lang="zh-TW" altLang="en-US" sz="5100" kern="1200" dirty="0">
                <a:solidFill>
                  <a:schemeClr val="tx1"/>
                </a:solidFill>
                <a:latin typeface="+mj-lt"/>
                <a:ea typeface="+mj-ea"/>
                <a:cs typeface="+mj-cs"/>
              </a:rPr>
              <a:t>第</a:t>
            </a:r>
            <a:r>
              <a:rPr lang="zh-CN" altLang="en-US" sz="5100" kern="1200" dirty="0">
                <a:solidFill>
                  <a:schemeClr val="tx1"/>
                </a:solidFill>
                <a:latin typeface="+mj-lt"/>
                <a:ea typeface="+mj-ea"/>
                <a:cs typeface="+mj-cs"/>
              </a:rPr>
              <a:t>二</a:t>
            </a:r>
            <a:r>
              <a:rPr lang="zh-TW" altLang="en-US" sz="5100" kern="1200" dirty="0">
                <a:solidFill>
                  <a:schemeClr val="tx1"/>
                </a:solidFill>
                <a:latin typeface="+mj-lt"/>
                <a:ea typeface="+mj-ea"/>
                <a:cs typeface="+mj-cs"/>
              </a:rPr>
              <a:t>板塊 </a:t>
            </a:r>
            <a:r>
              <a:rPr lang="en-US" altLang="zh-CN" sz="5100" kern="1200" dirty="0">
                <a:solidFill>
                  <a:schemeClr val="tx1"/>
                </a:solidFill>
                <a:latin typeface="+mj-lt"/>
                <a:ea typeface="+mj-ea"/>
                <a:cs typeface="+mj-cs"/>
              </a:rPr>
              <a:t>- ESP32 TO LINE API</a:t>
            </a:r>
            <a:endParaRPr lang="en-US" altLang="zh-TW" sz="5100" kern="1200" dirty="0">
              <a:solidFill>
                <a:schemeClr val="tx1"/>
              </a:solidFill>
              <a:latin typeface="+mj-lt"/>
              <a:ea typeface="+mj-ea"/>
              <a:cs typeface="+mj-cs"/>
            </a:endParaRPr>
          </a:p>
        </p:txBody>
      </p:sp>
      <p:sp>
        <p:nvSpPr>
          <p:cNvPr id="37" name="Freeform: Shape 23">
            <a:extLst>
              <a:ext uri="{FF2B5EF4-FFF2-40B4-BE49-F238E27FC236}">
                <a16:creationId xmlns:a16="http://schemas.microsoft.com/office/drawing/2014/main" id="{755E9CD0-04B0-4A3C-B291-AD913379C7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9" name="Oval 25">
            <a:extLst>
              <a:ext uri="{FF2B5EF4-FFF2-40B4-BE49-F238E27FC236}">
                <a16:creationId xmlns:a16="http://schemas.microsoft.com/office/drawing/2014/main" id="{1DD8BF3B-6066-418C-8D1A-75C5E396FC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2624479"/>
            <a:ext cx="812427" cy="812427"/>
          </a:xfrm>
          <a:prstGeom prst="ellipse">
            <a:avLst/>
          </a:prstGeom>
          <a:noFill/>
          <a:ln w="1270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Block Arc 27">
            <a:extLst>
              <a:ext uri="{FF2B5EF4-FFF2-40B4-BE49-F238E27FC236}">
                <a16:creationId xmlns:a16="http://schemas.microsoft.com/office/drawing/2014/main" id="{80BC66F9-7A74-4286-AD22-1174052CC2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912417" y="1202394"/>
            <a:ext cx="2387600" cy="2387600"/>
          </a:xfrm>
          <a:prstGeom prst="blockArc">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1" name="Freeform: Shape 29">
            <a:extLst>
              <a:ext uri="{FF2B5EF4-FFF2-40B4-BE49-F238E27FC236}">
                <a16:creationId xmlns:a16="http://schemas.microsoft.com/office/drawing/2014/main" id="{D8142CC3-2B5C-48E6-9DF0-6C8ACBAF23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0"/>
            <a:ext cx="2315251" cy="1550992"/>
          </a:xfrm>
          <a:custGeom>
            <a:avLst/>
            <a:gdLst>
              <a:gd name="connsiteX0" fmla="*/ 0 w 2315251"/>
              <a:gd name="connsiteY0" fmla="*/ 0 h 1550992"/>
              <a:gd name="connsiteX1" fmla="*/ 138700 w 2315251"/>
              <a:gd name="connsiteY1" fmla="*/ 0 h 1550992"/>
              <a:gd name="connsiteX2" fmla="*/ 138700 w 2315251"/>
              <a:gd name="connsiteY2" fmla="*/ 1361400 h 1550992"/>
              <a:gd name="connsiteX3" fmla="*/ 2107387 w 2315251"/>
              <a:gd name="connsiteY3" fmla="*/ 222673 h 1550992"/>
              <a:gd name="connsiteX4" fmla="*/ 1722420 w 2315251"/>
              <a:gd name="connsiteY4" fmla="*/ 0 h 1550992"/>
              <a:gd name="connsiteX5" fmla="*/ 1999436 w 2315251"/>
              <a:gd name="connsiteY5" fmla="*/ 0 h 1550992"/>
              <a:gd name="connsiteX6" fmla="*/ 2280549 w 2315251"/>
              <a:gd name="connsiteY6" fmla="*/ 162605 h 1550992"/>
              <a:gd name="connsiteX7" fmla="*/ 2305953 w 2315251"/>
              <a:gd name="connsiteY7" fmla="*/ 257336 h 1550992"/>
              <a:gd name="connsiteX8" fmla="*/ 2280549 w 2315251"/>
              <a:gd name="connsiteY8" fmla="*/ 282740 h 1550992"/>
              <a:gd name="connsiteX9" fmla="*/ 104026 w 2315251"/>
              <a:gd name="connsiteY9" fmla="*/ 1541710 h 1550992"/>
              <a:gd name="connsiteX10" fmla="*/ 69351 w 2315251"/>
              <a:gd name="connsiteY10" fmla="*/ 1550992 h 1550992"/>
              <a:gd name="connsiteX11" fmla="*/ 0 w 2315251"/>
              <a:gd name="connsiteY11" fmla="*/ 1481643 h 1550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15251" h="1550992">
                <a:moveTo>
                  <a:pt x="0" y="0"/>
                </a:moveTo>
                <a:lnTo>
                  <a:pt x="138700" y="0"/>
                </a:lnTo>
                <a:lnTo>
                  <a:pt x="138700" y="1361400"/>
                </a:lnTo>
                <a:lnTo>
                  <a:pt x="2107387" y="222673"/>
                </a:lnTo>
                <a:lnTo>
                  <a:pt x="1722420" y="0"/>
                </a:lnTo>
                <a:lnTo>
                  <a:pt x="1999436" y="0"/>
                </a:lnTo>
                <a:lnTo>
                  <a:pt x="2280549" y="162605"/>
                </a:lnTo>
                <a:cubicBezTo>
                  <a:pt x="2313720" y="181745"/>
                  <a:pt x="2325104" y="224155"/>
                  <a:pt x="2305953" y="257336"/>
                </a:cubicBezTo>
                <a:cubicBezTo>
                  <a:pt x="2299872" y="267889"/>
                  <a:pt x="2291101" y="276648"/>
                  <a:pt x="2280549" y="282740"/>
                </a:cubicBezTo>
                <a:lnTo>
                  <a:pt x="104026" y="1541710"/>
                </a:lnTo>
                <a:cubicBezTo>
                  <a:pt x="93484" y="1547802"/>
                  <a:pt x="81523" y="1551003"/>
                  <a:pt x="69351" y="1550992"/>
                </a:cubicBezTo>
                <a:cubicBezTo>
                  <a:pt x="31049" y="1550992"/>
                  <a:pt x="0" y="1519944"/>
                  <a:pt x="0" y="1481643"/>
                </a:cubicBezTo>
                <a:close/>
              </a:path>
            </a:pathLst>
          </a:custGeom>
          <a:solidFill>
            <a:schemeClr val="accent6"/>
          </a:solidFill>
          <a:ln w="9525" cap="flat">
            <a:noFill/>
            <a:prstDash val="solid"/>
            <a:miter/>
          </a:ln>
        </p:spPr>
        <p:txBody>
          <a:bodyPr rtlCol="0" anchor="ctr"/>
          <a:lstStyle/>
          <a:p>
            <a:endParaRPr lang="en-US" dirty="0"/>
          </a:p>
        </p:txBody>
      </p:sp>
      <p:cxnSp>
        <p:nvCxnSpPr>
          <p:cNvPr id="42" name="Straight Connector 31">
            <a:extLst>
              <a:ext uri="{FF2B5EF4-FFF2-40B4-BE49-F238E27FC236}">
                <a16:creationId xmlns:a16="http://schemas.microsoft.com/office/drawing/2014/main" id="{7B2D303B-3DD0-4319-9EAD-361847FEC71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724638" y="1331572"/>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34" name="Freeform: Shape 33">
            <a:extLst>
              <a:ext uri="{FF2B5EF4-FFF2-40B4-BE49-F238E27FC236}">
                <a16:creationId xmlns:a16="http://schemas.microsoft.com/office/drawing/2014/main" id="{46A89C79-8EF3-4AF9-B3D9-59A883F41C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05550" y="4112081"/>
            <a:ext cx="1186451" cy="1771650"/>
          </a:xfrm>
          <a:custGeom>
            <a:avLst/>
            <a:gdLst>
              <a:gd name="connsiteX0" fmla="*/ 61913 w 1186451"/>
              <a:gd name="connsiteY0" fmla="*/ 0 h 1771650"/>
              <a:gd name="connsiteX1" fmla="*/ 1186451 w 1186451"/>
              <a:gd name="connsiteY1" fmla="*/ 0 h 1771650"/>
              <a:gd name="connsiteX2" fmla="*/ 1186451 w 1186451"/>
              <a:gd name="connsiteY2" fmla="*/ 123825 h 1771650"/>
              <a:gd name="connsiteX3" fmla="*/ 123825 w 1186451"/>
              <a:gd name="connsiteY3" fmla="*/ 123825 h 1771650"/>
              <a:gd name="connsiteX4" fmla="*/ 123825 w 1186451"/>
              <a:gd name="connsiteY4" fmla="*/ 1647825 h 1771650"/>
              <a:gd name="connsiteX5" fmla="*/ 1186451 w 1186451"/>
              <a:gd name="connsiteY5" fmla="*/ 1647825 h 1771650"/>
              <a:gd name="connsiteX6" fmla="*/ 1186451 w 1186451"/>
              <a:gd name="connsiteY6" fmla="*/ 1771650 h 1771650"/>
              <a:gd name="connsiteX7" fmla="*/ 61913 w 1186451"/>
              <a:gd name="connsiteY7" fmla="*/ 1771650 h 1771650"/>
              <a:gd name="connsiteX8" fmla="*/ 0 w 1186451"/>
              <a:gd name="connsiteY8" fmla="*/ 1709738 h 1771650"/>
              <a:gd name="connsiteX9" fmla="*/ 0 w 1186451"/>
              <a:gd name="connsiteY9" fmla="*/ 61913 h 1771650"/>
              <a:gd name="connsiteX10" fmla="*/ 61913 w 1186451"/>
              <a:gd name="connsiteY10" fmla="*/ 0 h 177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6451" h="1771650">
                <a:moveTo>
                  <a:pt x="61913" y="0"/>
                </a:moveTo>
                <a:lnTo>
                  <a:pt x="1186451" y="0"/>
                </a:lnTo>
                <a:lnTo>
                  <a:pt x="1186451" y="123825"/>
                </a:lnTo>
                <a:lnTo>
                  <a:pt x="123825" y="123825"/>
                </a:lnTo>
                <a:lnTo>
                  <a:pt x="123825" y="1647825"/>
                </a:lnTo>
                <a:lnTo>
                  <a:pt x="1186451" y="1647825"/>
                </a:lnTo>
                <a:lnTo>
                  <a:pt x="1186451" y="1771650"/>
                </a:lnTo>
                <a:lnTo>
                  <a:pt x="61913" y="1771650"/>
                </a:lnTo>
                <a:cubicBezTo>
                  <a:pt x="27719" y="1771650"/>
                  <a:pt x="0" y="1743932"/>
                  <a:pt x="0" y="1709738"/>
                </a:cubicBez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36" name="Arc 35">
            <a:extLst>
              <a:ext uri="{FF2B5EF4-FFF2-40B4-BE49-F238E27FC236}">
                <a16:creationId xmlns:a16="http://schemas.microsoft.com/office/drawing/2014/main" id="{EFE5CE34-4543-42E5-B82C-1F3D12422C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992895">
            <a:off x="6086940" y="4145122"/>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8" name="Freeform: Shape 37">
            <a:extLst>
              <a:ext uri="{FF2B5EF4-FFF2-40B4-BE49-F238E27FC236}">
                <a16:creationId xmlns:a16="http://schemas.microsoft.com/office/drawing/2014/main" id="{72AF41FE-63D7-4695-81D2-66D2510E44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4962670"/>
            <a:ext cx="2643352" cy="1895331"/>
          </a:xfrm>
          <a:custGeom>
            <a:avLst/>
            <a:gdLst>
              <a:gd name="connsiteX0" fmla="*/ 1321676 w 2643352"/>
              <a:gd name="connsiteY0" fmla="*/ 0 h 1895331"/>
              <a:gd name="connsiteX1" fmla="*/ 2643352 w 2643352"/>
              <a:gd name="connsiteY1" fmla="*/ 1321676 h 1895331"/>
              <a:gd name="connsiteX2" fmla="*/ 2539488 w 2643352"/>
              <a:gd name="connsiteY2" fmla="*/ 1836132 h 1895331"/>
              <a:gd name="connsiteX3" fmla="*/ 2510970 w 2643352"/>
              <a:gd name="connsiteY3" fmla="*/ 1895331 h 1895331"/>
              <a:gd name="connsiteX4" fmla="*/ 132382 w 2643352"/>
              <a:gd name="connsiteY4" fmla="*/ 1895331 h 1895331"/>
              <a:gd name="connsiteX5" fmla="*/ 103864 w 2643352"/>
              <a:gd name="connsiteY5" fmla="*/ 1836132 h 1895331"/>
              <a:gd name="connsiteX6" fmla="*/ 0 w 2643352"/>
              <a:gd name="connsiteY6" fmla="*/ 1321676 h 1895331"/>
              <a:gd name="connsiteX7" fmla="*/ 1321676 w 2643352"/>
              <a:gd name="connsiteY7" fmla="*/ 0 h 1895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43352" h="1895331">
                <a:moveTo>
                  <a:pt x="1321676" y="0"/>
                </a:moveTo>
                <a:cubicBezTo>
                  <a:pt x="2051617" y="0"/>
                  <a:pt x="2643352" y="591735"/>
                  <a:pt x="2643352" y="1321676"/>
                </a:cubicBezTo>
                <a:cubicBezTo>
                  <a:pt x="2643352" y="1504161"/>
                  <a:pt x="2606369" y="1678009"/>
                  <a:pt x="2539488" y="1836132"/>
                </a:cubicBezTo>
                <a:lnTo>
                  <a:pt x="2510970" y="1895331"/>
                </a:lnTo>
                <a:lnTo>
                  <a:pt x="132382" y="1895331"/>
                </a:lnTo>
                <a:lnTo>
                  <a:pt x="103864" y="1836132"/>
                </a:lnTo>
                <a:cubicBezTo>
                  <a:pt x="36984" y="1678009"/>
                  <a:pt x="0" y="1504161"/>
                  <a:pt x="0" y="1321676"/>
                </a:cubicBezTo>
                <a:cubicBezTo>
                  <a:pt x="0" y="591735"/>
                  <a:pt x="591735" y="0"/>
                  <a:pt x="1321676"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任意多边形: 形状 4"/>
          <p:cNvSpPr/>
          <p:nvPr/>
        </p:nvSpPr>
        <p:spPr bwMode="auto">
          <a:xfrm flipH="1">
            <a:off x="0" y="5871029"/>
            <a:ext cx="12192000" cy="1012232"/>
          </a:xfrm>
          <a:custGeom>
            <a:avLst/>
            <a:gdLst>
              <a:gd name="connsiteX0" fmla="*/ 2457949 w 12192000"/>
              <a:gd name="connsiteY0" fmla="*/ 0 h 1012232"/>
              <a:gd name="connsiteX1" fmla="*/ 9057549 w 12192000"/>
              <a:gd name="connsiteY1" fmla="*/ 610553 h 1012232"/>
              <a:gd name="connsiteX2" fmla="*/ 12192000 w 12192000"/>
              <a:gd name="connsiteY2" fmla="*/ 305277 h 1012232"/>
              <a:gd name="connsiteX3" fmla="*/ 12192000 w 12192000"/>
              <a:gd name="connsiteY3" fmla="*/ 1012232 h 1012232"/>
              <a:gd name="connsiteX4" fmla="*/ 114300 w 12192000"/>
              <a:gd name="connsiteY4" fmla="*/ 1012232 h 1012232"/>
              <a:gd name="connsiteX5" fmla="*/ 0 w 12192000"/>
              <a:gd name="connsiteY5" fmla="*/ 1012232 h 1012232"/>
              <a:gd name="connsiteX6" fmla="*/ 0 w 12192000"/>
              <a:gd name="connsiteY6" fmla="*/ 160434 h 1012232"/>
              <a:gd name="connsiteX7" fmla="*/ 270087 w 12192000"/>
              <a:gd name="connsiteY7" fmla="*/ 129128 h 1012232"/>
              <a:gd name="connsiteX8" fmla="*/ 2457949 w 12192000"/>
              <a:gd name="connsiteY8" fmla="*/ 0 h 1012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1012232">
                <a:moveTo>
                  <a:pt x="2457949" y="0"/>
                </a:moveTo>
                <a:cubicBezTo>
                  <a:pt x="4506845" y="0"/>
                  <a:pt x="7360920" y="610553"/>
                  <a:pt x="9057549" y="610553"/>
                </a:cubicBezTo>
                <a:cubicBezTo>
                  <a:pt x="10754179" y="610553"/>
                  <a:pt x="12192000" y="305277"/>
                  <a:pt x="12192000" y="305277"/>
                </a:cubicBezTo>
                <a:cubicBezTo>
                  <a:pt x="12192000" y="1012232"/>
                  <a:pt x="12192000" y="1012232"/>
                  <a:pt x="12192000" y="1012232"/>
                </a:cubicBezTo>
                <a:cubicBezTo>
                  <a:pt x="5290457" y="1012232"/>
                  <a:pt x="1839686" y="1012232"/>
                  <a:pt x="114300" y="1012232"/>
                </a:cubicBezTo>
                <a:lnTo>
                  <a:pt x="0" y="1012232"/>
                </a:lnTo>
                <a:lnTo>
                  <a:pt x="0" y="160434"/>
                </a:lnTo>
                <a:lnTo>
                  <a:pt x="270087" y="129128"/>
                </a:lnTo>
                <a:cubicBezTo>
                  <a:pt x="925321" y="57390"/>
                  <a:pt x="1689613" y="0"/>
                  <a:pt x="2457949" y="0"/>
                </a:cubicBezTo>
                <a:close/>
              </a:path>
            </a:pathLst>
          </a:custGeom>
          <a:solidFill>
            <a:srgbClr val="52618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solidFill>
                <a:schemeClr val="lt1"/>
              </a:solidFill>
              <a:latin typeface="Arial" panose="020B0604020202020204" pitchFamily="34" charset="0"/>
              <a:ea typeface="思源黑体 CN Normal" panose="020B0400000000000000" pitchFamily="34" charset="-122"/>
              <a:sym typeface="Arial" panose="020B0604020202020204" pitchFamily="34" charset="0"/>
            </a:endParaRPr>
          </a:p>
        </p:txBody>
      </p:sp>
    </p:spTree>
    <p:extLst>
      <p:ext uri="{BB962C8B-B14F-4D97-AF65-F5344CB8AC3E}">
        <p14:creationId xmlns:p14="http://schemas.microsoft.com/office/powerpoint/2010/main" val="41870246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任意多边形: 形状 4"/>
          <p:cNvSpPr/>
          <p:nvPr/>
        </p:nvSpPr>
        <p:spPr bwMode="auto">
          <a:xfrm flipH="1">
            <a:off x="0" y="5871029"/>
            <a:ext cx="12192000" cy="1012232"/>
          </a:xfrm>
          <a:custGeom>
            <a:avLst/>
            <a:gdLst>
              <a:gd name="connsiteX0" fmla="*/ 2457949 w 12192000"/>
              <a:gd name="connsiteY0" fmla="*/ 0 h 1012232"/>
              <a:gd name="connsiteX1" fmla="*/ 9057549 w 12192000"/>
              <a:gd name="connsiteY1" fmla="*/ 610553 h 1012232"/>
              <a:gd name="connsiteX2" fmla="*/ 12192000 w 12192000"/>
              <a:gd name="connsiteY2" fmla="*/ 305277 h 1012232"/>
              <a:gd name="connsiteX3" fmla="*/ 12192000 w 12192000"/>
              <a:gd name="connsiteY3" fmla="*/ 1012232 h 1012232"/>
              <a:gd name="connsiteX4" fmla="*/ 114300 w 12192000"/>
              <a:gd name="connsiteY4" fmla="*/ 1012232 h 1012232"/>
              <a:gd name="connsiteX5" fmla="*/ 0 w 12192000"/>
              <a:gd name="connsiteY5" fmla="*/ 1012232 h 1012232"/>
              <a:gd name="connsiteX6" fmla="*/ 0 w 12192000"/>
              <a:gd name="connsiteY6" fmla="*/ 160434 h 1012232"/>
              <a:gd name="connsiteX7" fmla="*/ 270087 w 12192000"/>
              <a:gd name="connsiteY7" fmla="*/ 129128 h 1012232"/>
              <a:gd name="connsiteX8" fmla="*/ 2457949 w 12192000"/>
              <a:gd name="connsiteY8" fmla="*/ 0 h 1012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1012232">
                <a:moveTo>
                  <a:pt x="2457949" y="0"/>
                </a:moveTo>
                <a:cubicBezTo>
                  <a:pt x="4506845" y="0"/>
                  <a:pt x="7360920" y="610553"/>
                  <a:pt x="9057549" y="610553"/>
                </a:cubicBezTo>
                <a:cubicBezTo>
                  <a:pt x="10754179" y="610553"/>
                  <a:pt x="12192000" y="305277"/>
                  <a:pt x="12192000" y="305277"/>
                </a:cubicBezTo>
                <a:cubicBezTo>
                  <a:pt x="12192000" y="1012232"/>
                  <a:pt x="12192000" y="1012232"/>
                  <a:pt x="12192000" y="1012232"/>
                </a:cubicBezTo>
                <a:cubicBezTo>
                  <a:pt x="5290457" y="1012232"/>
                  <a:pt x="1839686" y="1012232"/>
                  <a:pt x="114300" y="1012232"/>
                </a:cubicBezTo>
                <a:lnTo>
                  <a:pt x="0" y="1012232"/>
                </a:lnTo>
                <a:lnTo>
                  <a:pt x="0" y="160434"/>
                </a:lnTo>
                <a:lnTo>
                  <a:pt x="270087" y="129128"/>
                </a:lnTo>
                <a:cubicBezTo>
                  <a:pt x="925321" y="57390"/>
                  <a:pt x="1689613" y="0"/>
                  <a:pt x="2457949" y="0"/>
                </a:cubicBezTo>
                <a:close/>
              </a:path>
            </a:pathLst>
          </a:custGeom>
          <a:solidFill>
            <a:srgbClr val="52618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solidFill>
                <a:schemeClr val="lt1"/>
              </a:solidFill>
              <a:latin typeface="Arial" panose="020B0604020202020204" pitchFamily="34" charset="0"/>
              <a:ea typeface="思源黑体 CN Normal" panose="020B0400000000000000" pitchFamily="34" charset="-122"/>
              <a:sym typeface="Arial" panose="020B0604020202020204" pitchFamily="34" charset="0"/>
            </a:endParaRPr>
          </a:p>
        </p:txBody>
      </p:sp>
      <p:sp>
        <p:nvSpPr>
          <p:cNvPr id="17" name="標題 16">
            <a:extLst>
              <a:ext uri="{FF2B5EF4-FFF2-40B4-BE49-F238E27FC236}">
                <a16:creationId xmlns:a16="http://schemas.microsoft.com/office/drawing/2014/main" id="{A3AF32EE-35E9-0AC9-C0F1-B11413705EAF}"/>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第</a:t>
            </a:r>
            <a:r>
              <a:rPr lang="zh-CN" altLang="en-US" dirty="0">
                <a:latin typeface="標楷體" panose="03000509000000000000" pitchFamily="65" charset="-120"/>
                <a:ea typeface="標楷體" panose="03000509000000000000" pitchFamily="65" charset="-120"/>
              </a:rPr>
              <a:t>二</a:t>
            </a:r>
            <a:r>
              <a:rPr lang="zh-TW" altLang="en-US" dirty="0">
                <a:latin typeface="標楷體" panose="03000509000000000000" pitchFamily="65" charset="-120"/>
                <a:ea typeface="標楷體" panose="03000509000000000000" pitchFamily="65" charset="-120"/>
              </a:rPr>
              <a:t>板塊 </a:t>
            </a:r>
            <a:r>
              <a:rPr lang="en-US" altLang="zh-CN" dirty="0">
                <a:latin typeface="標楷體" panose="03000509000000000000" pitchFamily="65" charset="-120"/>
                <a:ea typeface="標楷體" panose="03000509000000000000" pitchFamily="65" charset="-120"/>
              </a:rPr>
              <a:t>- ESP32 TO LINE API</a:t>
            </a:r>
            <a:endParaRPr lang="zh-TW" altLang="en-US" dirty="0">
              <a:latin typeface="標楷體" panose="03000509000000000000" pitchFamily="65" charset="-120"/>
              <a:ea typeface="標楷體" panose="03000509000000000000" pitchFamily="65" charset="-120"/>
            </a:endParaRPr>
          </a:p>
        </p:txBody>
      </p:sp>
      <p:sp>
        <p:nvSpPr>
          <p:cNvPr id="9" name="文字方塊 8">
            <a:extLst>
              <a:ext uri="{FF2B5EF4-FFF2-40B4-BE49-F238E27FC236}">
                <a16:creationId xmlns:a16="http://schemas.microsoft.com/office/drawing/2014/main" id="{41546830-F2F0-72E8-E768-0DBB2F245B77}"/>
              </a:ext>
            </a:extLst>
          </p:cNvPr>
          <p:cNvSpPr txBox="1"/>
          <p:nvPr/>
        </p:nvSpPr>
        <p:spPr>
          <a:xfrm>
            <a:off x="838200" y="1690688"/>
            <a:ext cx="10795000" cy="390158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zh-TW" altLang="en-US" sz="2800" kern="100" dirty="0">
                <a:effectLst/>
                <a:latin typeface="Calibri" panose="020F0502020204030204" pitchFamily="34" charset="0"/>
                <a:ea typeface="標楷體" panose="03000509000000000000" pitchFamily="65" charset="-120"/>
                <a:cs typeface="Times New Roman" panose="02020603050405020304" pitchFamily="18" charset="0"/>
              </a:rPr>
              <a:t>旨在開發一個錄音及緊急按鈕系統應用</a:t>
            </a:r>
            <a:endParaRPr lang="en-US" altLang="zh-TW" sz="2800" kern="100" dirty="0">
              <a:effectLst/>
              <a:latin typeface="Calibri" panose="020F0502020204030204" pitchFamily="34" charset="0"/>
              <a:ea typeface="標楷體" panose="03000509000000000000" pitchFamily="65" charset="-120"/>
              <a:cs typeface="Times New Roman" panose="02020603050405020304" pitchFamily="18" charset="0"/>
            </a:endParaRPr>
          </a:p>
          <a:p>
            <a:pPr marL="285750" indent="-285750">
              <a:lnSpc>
                <a:spcPct val="150000"/>
              </a:lnSpc>
              <a:buFont typeface="Arial" panose="020B0604020202020204" pitchFamily="34" charset="0"/>
              <a:buChar char="•"/>
            </a:pPr>
            <a:r>
              <a:rPr lang="zh-CN" altLang="en-US" sz="2800" kern="100" dirty="0">
                <a:effectLst/>
                <a:latin typeface="Calibri" panose="020F0502020204030204" pitchFamily="34" charset="0"/>
                <a:ea typeface="標楷體" panose="03000509000000000000" pitchFamily="65" charset="-120"/>
                <a:cs typeface="Times New Roman" panose="02020603050405020304" pitchFamily="18" charset="0"/>
              </a:rPr>
              <a:t>解決</a:t>
            </a:r>
            <a:r>
              <a:rPr lang="zh-TW" altLang="en-US" sz="2800" kern="100" dirty="0">
                <a:effectLst/>
                <a:latin typeface="Calibri" panose="020F0502020204030204" pitchFamily="34" charset="0"/>
                <a:ea typeface="標楷體" panose="03000509000000000000" pitchFamily="65" charset="-120"/>
                <a:cs typeface="Times New Roman" panose="02020603050405020304" pitchFamily="18" charset="0"/>
              </a:rPr>
              <a:t>老人對智慧手機使用上的困難性</a:t>
            </a:r>
            <a:endParaRPr lang="en-US" altLang="zh-TW" sz="2800" kern="100" dirty="0">
              <a:effectLst/>
              <a:latin typeface="Calibri" panose="020F0502020204030204" pitchFamily="34" charset="0"/>
              <a:ea typeface="標楷體" panose="03000509000000000000" pitchFamily="65" charset="-120"/>
              <a:cs typeface="Times New Roman" panose="02020603050405020304" pitchFamily="18" charset="0"/>
            </a:endParaRPr>
          </a:p>
          <a:p>
            <a:pPr marL="285750" indent="-285750">
              <a:lnSpc>
                <a:spcPct val="150000"/>
              </a:lnSpc>
              <a:buFont typeface="Arial" panose="020B0604020202020204" pitchFamily="34" charset="0"/>
              <a:buChar char="•"/>
            </a:pPr>
            <a:r>
              <a:rPr lang="zh-TW" altLang="en-US" sz="2800" kern="100" dirty="0">
                <a:effectLst/>
                <a:latin typeface="Calibri" panose="020F0502020204030204" pitchFamily="34" charset="0"/>
                <a:ea typeface="標楷體" panose="03000509000000000000" pitchFamily="65" charset="-120"/>
                <a:cs typeface="Times New Roman" panose="02020603050405020304" pitchFamily="18" charset="0"/>
              </a:rPr>
              <a:t>配合麥克風完成一個錄音</a:t>
            </a:r>
            <a:endParaRPr lang="en-US" altLang="zh-TW" sz="2800" kern="100" dirty="0">
              <a:effectLst/>
              <a:latin typeface="Calibri" panose="020F0502020204030204" pitchFamily="34" charset="0"/>
              <a:ea typeface="標楷體" panose="03000509000000000000" pitchFamily="65" charset="-120"/>
              <a:cs typeface="Times New Roman" panose="02020603050405020304" pitchFamily="18" charset="0"/>
            </a:endParaRPr>
          </a:p>
          <a:p>
            <a:pPr marL="285750" indent="-285750">
              <a:lnSpc>
                <a:spcPct val="150000"/>
              </a:lnSpc>
              <a:buFont typeface="Arial" panose="020B0604020202020204" pitchFamily="34" charset="0"/>
              <a:buChar char="•"/>
            </a:pPr>
            <a:r>
              <a:rPr lang="zh-TW" altLang="en-US" sz="2800" kern="100" dirty="0">
                <a:effectLst/>
                <a:latin typeface="Calibri" panose="020F0502020204030204" pitchFamily="34" charset="0"/>
                <a:ea typeface="標楷體" panose="03000509000000000000" pitchFamily="65" charset="-120"/>
                <a:cs typeface="Times New Roman" panose="02020603050405020304" pitchFamily="18" charset="0"/>
              </a:rPr>
              <a:t>緊急的按鈕動作</a:t>
            </a:r>
            <a:endParaRPr lang="en-US" altLang="zh-TW" sz="2800" kern="100" dirty="0">
              <a:effectLst/>
              <a:latin typeface="Calibri" panose="020F0502020204030204" pitchFamily="34" charset="0"/>
              <a:ea typeface="標楷體" panose="03000509000000000000" pitchFamily="65" charset="-120"/>
              <a:cs typeface="Times New Roman" panose="02020603050405020304" pitchFamily="18" charset="0"/>
            </a:endParaRPr>
          </a:p>
          <a:p>
            <a:pPr marL="285750" indent="-285750">
              <a:lnSpc>
                <a:spcPct val="150000"/>
              </a:lnSpc>
              <a:buFont typeface="Arial" panose="020B0604020202020204" pitchFamily="34" charset="0"/>
              <a:buChar char="•"/>
            </a:pPr>
            <a:r>
              <a:rPr lang="en-US" altLang="zh-TW" sz="2800" kern="100" dirty="0">
                <a:effectLst/>
                <a:latin typeface="Calibri" panose="020F0502020204030204" pitchFamily="34" charset="0"/>
                <a:ea typeface="標楷體" panose="03000509000000000000" pitchFamily="65" charset="-120"/>
                <a:cs typeface="Times New Roman" panose="02020603050405020304" pitchFamily="18" charset="0"/>
              </a:rPr>
              <a:t>Google Speech-to-Text</a:t>
            </a:r>
          </a:p>
          <a:p>
            <a:pPr marL="285750" indent="-285750">
              <a:lnSpc>
                <a:spcPct val="150000"/>
              </a:lnSpc>
              <a:buFont typeface="Arial" panose="020B0604020202020204" pitchFamily="34" charset="0"/>
              <a:buChar char="•"/>
            </a:pPr>
            <a:r>
              <a:rPr lang="zh-CN" altLang="en-US" sz="2800" kern="100" dirty="0">
                <a:effectLst/>
                <a:latin typeface="Calibri" panose="020F0502020204030204" pitchFamily="34" charset="0"/>
                <a:ea typeface="標楷體" panose="03000509000000000000" pitchFamily="65" charset="-120"/>
                <a:cs typeface="Times New Roman" panose="02020603050405020304" pitchFamily="18" charset="0"/>
              </a:rPr>
              <a:t>發送到</a:t>
            </a:r>
            <a:r>
              <a:rPr lang="en-US" altLang="zh-TW" sz="2800" kern="100" dirty="0">
                <a:effectLst/>
                <a:latin typeface="Calibri" panose="020F0502020204030204" pitchFamily="34" charset="0"/>
                <a:ea typeface="標楷體" panose="03000509000000000000" pitchFamily="65" charset="-120"/>
                <a:cs typeface="Times New Roman" panose="02020603050405020304" pitchFamily="18" charset="0"/>
              </a:rPr>
              <a:t>Line</a:t>
            </a:r>
            <a:r>
              <a:rPr lang="zh-TW" altLang="en-US" sz="2800" kern="100" dirty="0">
                <a:effectLst/>
                <a:latin typeface="Calibri" panose="020F0502020204030204" pitchFamily="34" charset="0"/>
                <a:ea typeface="標楷體" panose="03000509000000000000" pitchFamily="65" charset="-120"/>
                <a:cs typeface="Times New Roman" panose="02020603050405020304" pitchFamily="18" charset="0"/>
              </a:rPr>
              <a:t>應用</a:t>
            </a:r>
            <a:r>
              <a:rPr lang="zh-CN" altLang="en-US" sz="2800" kern="100" dirty="0">
                <a:effectLst/>
                <a:latin typeface="Calibri" panose="020F0502020204030204" pitchFamily="34" charset="0"/>
                <a:ea typeface="標楷體" panose="03000509000000000000" pitchFamily="65" charset="-120"/>
                <a:cs typeface="Times New Roman" panose="02020603050405020304" pitchFamily="18" charset="0"/>
              </a:rPr>
              <a:t>功能</a:t>
            </a:r>
            <a:endParaRPr lang="en-US" altLang="zh-TW" sz="2800" kern="100" dirty="0">
              <a:effectLst/>
              <a:latin typeface="Calibri" panose="020F0502020204030204" pitchFamily="34" charset="0"/>
              <a:ea typeface="標楷體" panose="03000509000000000000" pitchFamily="65" charset="-120"/>
              <a:cs typeface="Times New Roman" panose="02020603050405020304" pitchFamily="18" charset="0"/>
            </a:endParaRPr>
          </a:p>
        </p:txBody>
      </p:sp>
    </p:spTree>
    <p:extLst>
      <p:ext uri="{BB962C8B-B14F-4D97-AF65-F5344CB8AC3E}">
        <p14:creationId xmlns:p14="http://schemas.microsoft.com/office/powerpoint/2010/main" val="7560071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標題 16">
            <a:extLst>
              <a:ext uri="{FF2B5EF4-FFF2-40B4-BE49-F238E27FC236}">
                <a16:creationId xmlns:a16="http://schemas.microsoft.com/office/drawing/2014/main" id="{A3AF32EE-35E9-0AC9-C0F1-B11413705EAF}"/>
              </a:ext>
            </a:extLst>
          </p:cNvPr>
          <p:cNvSpPr>
            <a:spLocks noGrp="1"/>
          </p:cNvSpPr>
          <p:nvPr>
            <p:ph type="title"/>
          </p:nvPr>
        </p:nvSpPr>
        <p:spPr>
          <a:xfrm>
            <a:off x="1371597" y="348865"/>
            <a:ext cx="10044023" cy="877729"/>
          </a:xfrm>
        </p:spPr>
        <p:txBody>
          <a:bodyPr vert="horz" lIns="91440" tIns="45720" rIns="91440" bIns="45720" rtlCol="0" anchor="ctr">
            <a:normAutofit/>
          </a:bodyPr>
          <a:lstStyle/>
          <a:p>
            <a:r>
              <a:rPr lang="zh-TW" altLang="en-US" sz="4000" kern="1200" dirty="0">
                <a:solidFill>
                  <a:srgbClr val="FFFFFF"/>
                </a:solidFill>
                <a:latin typeface="+mj-lt"/>
                <a:ea typeface="+mj-ea"/>
                <a:cs typeface="+mj-cs"/>
              </a:rPr>
              <a:t>第</a:t>
            </a:r>
            <a:r>
              <a:rPr lang="zh-CN" altLang="en-US" sz="4000" kern="1200" dirty="0">
                <a:solidFill>
                  <a:srgbClr val="FFFFFF"/>
                </a:solidFill>
                <a:latin typeface="+mj-lt"/>
                <a:ea typeface="+mj-ea"/>
                <a:cs typeface="+mj-cs"/>
              </a:rPr>
              <a:t>二</a:t>
            </a:r>
            <a:r>
              <a:rPr lang="zh-TW" altLang="en-US" sz="4000" kern="1200" dirty="0">
                <a:solidFill>
                  <a:srgbClr val="FFFFFF"/>
                </a:solidFill>
                <a:latin typeface="+mj-lt"/>
                <a:ea typeface="+mj-ea"/>
                <a:cs typeface="+mj-cs"/>
              </a:rPr>
              <a:t>板塊</a:t>
            </a:r>
            <a:r>
              <a:rPr lang="en-US" altLang="zh-CN" sz="4000" kern="1200" dirty="0">
                <a:solidFill>
                  <a:srgbClr val="FFFFFF"/>
                </a:solidFill>
                <a:latin typeface="+mj-lt"/>
                <a:ea typeface="+mj-ea"/>
                <a:cs typeface="+mj-cs"/>
              </a:rPr>
              <a:t>-ESP32 TO LINE API</a:t>
            </a:r>
            <a:endParaRPr lang="zh-TW" altLang="en-US" sz="4000" kern="1200" dirty="0">
              <a:solidFill>
                <a:srgbClr val="FFFFFF"/>
              </a:solidFill>
              <a:latin typeface="+mj-lt"/>
              <a:ea typeface="+mj-ea"/>
              <a:cs typeface="+mj-cs"/>
            </a:endParaRPr>
          </a:p>
        </p:txBody>
      </p:sp>
      <p:sp>
        <p:nvSpPr>
          <p:cNvPr id="5" name="任意多边形: 形状 4"/>
          <p:cNvSpPr/>
          <p:nvPr/>
        </p:nvSpPr>
        <p:spPr bwMode="auto">
          <a:xfrm flipH="1">
            <a:off x="0" y="5871029"/>
            <a:ext cx="12192000" cy="1012232"/>
          </a:xfrm>
          <a:custGeom>
            <a:avLst/>
            <a:gdLst>
              <a:gd name="connsiteX0" fmla="*/ 2457949 w 12192000"/>
              <a:gd name="connsiteY0" fmla="*/ 0 h 1012232"/>
              <a:gd name="connsiteX1" fmla="*/ 9057549 w 12192000"/>
              <a:gd name="connsiteY1" fmla="*/ 610553 h 1012232"/>
              <a:gd name="connsiteX2" fmla="*/ 12192000 w 12192000"/>
              <a:gd name="connsiteY2" fmla="*/ 305277 h 1012232"/>
              <a:gd name="connsiteX3" fmla="*/ 12192000 w 12192000"/>
              <a:gd name="connsiteY3" fmla="*/ 1012232 h 1012232"/>
              <a:gd name="connsiteX4" fmla="*/ 114300 w 12192000"/>
              <a:gd name="connsiteY4" fmla="*/ 1012232 h 1012232"/>
              <a:gd name="connsiteX5" fmla="*/ 0 w 12192000"/>
              <a:gd name="connsiteY5" fmla="*/ 1012232 h 1012232"/>
              <a:gd name="connsiteX6" fmla="*/ 0 w 12192000"/>
              <a:gd name="connsiteY6" fmla="*/ 160434 h 1012232"/>
              <a:gd name="connsiteX7" fmla="*/ 270087 w 12192000"/>
              <a:gd name="connsiteY7" fmla="*/ 129128 h 1012232"/>
              <a:gd name="connsiteX8" fmla="*/ 2457949 w 12192000"/>
              <a:gd name="connsiteY8" fmla="*/ 0 h 1012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1012232">
                <a:moveTo>
                  <a:pt x="2457949" y="0"/>
                </a:moveTo>
                <a:cubicBezTo>
                  <a:pt x="4506845" y="0"/>
                  <a:pt x="7360920" y="610553"/>
                  <a:pt x="9057549" y="610553"/>
                </a:cubicBezTo>
                <a:cubicBezTo>
                  <a:pt x="10754179" y="610553"/>
                  <a:pt x="12192000" y="305277"/>
                  <a:pt x="12192000" y="305277"/>
                </a:cubicBezTo>
                <a:cubicBezTo>
                  <a:pt x="12192000" y="1012232"/>
                  <a:pt x="12192000" y="1012232"/>
                  <a:pt x="12192000" y="1012232"/>
                </a:cubicBezTo>
                <a:cubicBezTo>
                  <a:pt x="5290457" y="1012232"/>
                  <a:pt x="1839686" y="1012232"/>
                  <a:pt x="114300" y="1012232"/>
                </a:cubicBezTo>
                <a:lnTo>
                  <a:pt x="0" y="1012232"/>
                </a:lnTo>
                <a:lnTo>
                  <a:pt x="0" y="160434"/>
                </a:lnTo>
                <a:lnTo>
                  <a:pt x="270087" y="129128"/>
                </a:lnTo>
                <a:cubicBezTo>
                  <a:pt x="925321" y="57390"/>
                  <a:pt x="1689613" y="0"/>
                  <a:pt x="2457949" y="0"/>
                </a:cubicBezTo>
                <a:close/>
              </a:path>
            </a:pathLst>
          </a:custGeom>
          <a:solidFill>
            <a:srgbClr val="52618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solidFill>
                <a:schemeClr val="lt1"/>
              </a:solidFill>
              <a:latin typeface="Arial" panose="020B0604020202020204" pitchFamily="34" charset="0"/>
              <a:ea typeface="思源黑体 CN Normal" panose="020B0400000000000000" pitchFamily="34" charset="-122"/>
              <a:sym typeface="Arial" panose="020B0604020202020204" pitchFamily="34" charset="0"/>
            </a:endParaRPr>
          </a:p>
        </p:txBody>
      </p:sp>
      <p:graphicFrame>
        <p:nvGraphicFramePr>
          <p:cNvPr id="19" name="文字方塊 5">
            <a:extLst>
              <a:ext uri="{FF2B5EF4-FFF2-40B4-BE49-F238E27FC236}">
                <a16:creationId xmlns:a16="http://schemas.microsoft.com/office/drawing/2014/main" id="{74A7BFE5-7AA8-3D80-EC59-1DD320855D4C}"/>
              </a:ext>
            </a:extLst>
          </p:cNvPr>
          <p:cNvGraphicFramePr/>
          <p:nvPr>
            <p:extLst>
              <p:ext uri="{D42A27DB-BD31-4B8C-83A1-F6EECF244321}">
                <p14:modId xmlns:p14="http://schemas.microsoft.com/office/powerpoint/2010/main" val="1860813127"/>
              </p:ext>
            </p:extLst>
          </p:nvPr>
        </p:nvGraphicFramePr>
        <p:xfrm>
          <a:off x="572813" y="1924820"/>
          <a:ext cx="11046374" cy="201958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2" name="文字方塊 5">
            <a:extLst>
              <a:ext uri="{FF2B5EF4-FFF2-40B4-BE49-F238E27FC236}">
                <a16:creationId xmlns:a16="http://schemas.microsoft.com/office/drawing/2014/main" id="{68D70043-703F-B989-86F1-401FDF15E20B}"/>
              </a:ext>
            </a:extLst>
          </p:cNvPr>
          <p:cNvGraphicFramePr/>
          <p:nvPr>
            <p:extLst>
              <p:ext uri="{D42A27DB-BD31-4B8C-83A1-F6EECF244321}">
                <p14:modId xmlns:p14="http://schemas.microsoft.com/office/powerpoint/2010/main" val="3768893574"/>
              </p:ext>
            </p:extLst>
          </p:nvPr>
        </p:nvGraphicFramePr>
        <p:xfrm>
          <a:off x="755180" y="4119492"/>
          <a:ext cx="10681639" cy="1576446"/>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76858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標題 16">
            <a:extLst>
              <a:ext uri="{FF2B5EF4-FFF2-40B4-BE49-F238E27FC236}">
                <a16:creationId xmlns:a16="http://schemas.microsoft.com/office/drawing/2014/main" id="{A3AF32EE-35E9-0AC9-C0F1-B11413705EAF}"/>
              </a:ext>
            </a:extLst>
          </p:cNvPr>
          <p:cNvSpPr>
            <a:spLocks noGrp="1"/>
          </p:cNvSpPr>
          <p:nvPr>
            <p:ph type="title"/>
          </p:nvPr>
        </p:nvSpPr>
        <p:spPr>
          <a:xfrm>
            <a:off x="1371597" y="348865"/>
            <a:ext cx="10044023" cy="877729"/>
          </a:xfrm>
        </p:spPr>
        <p:txBody>
          <a:bodyPr vert="horz" lIns="91440" tIns="45720" rIns="91440" bIns="45720" rtlCol="0" anchor="ctr">
            <a:normAutofit/>
          </a:bodyPr>
          <a:lstStyle/>
          <a:p>
            <a:r>
              <a:rPr lang="zh-TW" altLang="en-US" sz="4000" kern="1200">
                <a:solidFill>
                  <a:srgbClr val="FFFFFF"/>
                </a:solidFill>
                <a:latin typeface="+mj-lt"/>
                <a:ea typeface="+mj-ea"/>
                <a:cs typeface="+mj-cs"/>
              </a:rPr>
              <a:t>第</a:t>
            </a:r>
            <a:r>
              <a:rPr lang="zh-CN" altLang="en-US" sz="4000" kern="1200">
                <a:solidFill>
                  <a:srgbClr val="FFFFFF"/>
                </a:solidFill>
                <a:latin typeface="+mj-lt"/>
                <a:ea typeface="+mj-ea"/>
                <a:cs typeface="+mj-cs"/>
              </a:rPr>
              <a:t>二</a:t>
            </a:r>
            <a:r>
              <a:rPr lang="zh-TW" altLang="en-US" sz="4000" kern="1200">
                <a:solidFill>
                  <a:srgbClr val="FFFFFF"/>
                </a:solidFill>
                <a:latin typeface="+mj-lt"/>
                <a:ea typeface="+mj-ea"/>
                <a:cs typeface="+mj-cs"/>
              </a:rPr>
              <a:t>板塊</a:t>
            </a:r>
            <a:r>
              <a:rPr lang="en-US" altLang="zh-CN" sz="4000" kern="1200">
                <a:solidFill>
                  <a:srgbClr val="FFFFFF"/>
                </a:solidFill>
                <a:latin typeface="+mj-lt"/>
                <a:ea typeface="+mj-ea"/>
                <a:cs typeface="+mj-cs"/>
              </a:rPr>
              <a:t>-</a:t>
            </a:r>
            <a:r>
              <a:rPr lang="en-US" altLang="zh-TW" sz="4000">
                <a:solidFill>
                  <a:schemeClr val="bg1"/>
                </a:solidFill>
              </a:rPr>
              <a:t>ESP32</a:t>
            </a:r>
            <a:r>
              <a:rPr lang="zh-CN" altLang="en-US" sz="4000">
                <a:solidFill>
                  <a:schemeClr val="bg1"/>
                </a:solidFill>
              </a:rPr>
              <a:t>錄音</a:t>
            </a:r>
            <a:endParaRPr lang="zh-TW" altLang="en-US" sz="4000" kern="1200" dirty="0">
              <a:solidFill>
                <a:schemeClr val="bg1"/>
              </a:solidFill>
              <a:latin typeface="+mj-lt"/>
              <a:ea typeface="+mj-ea"/>
              <a:cs typeface="+mj-cs"/>
            </a:endParaRPr>
          </a:p>
        </p:txBody>
      </p:sp>
      <p:sp>
        <p:nvSpPr>
          <p:cNvPr id="5" name="任意多边形: 形状 4"/>
          <p:cNvSpPr/>
          <p:nvPr/>
        </p:nvSpPr>
        <p:spPr bwMode="auto">
          <a:xfrm flipH="1">
            <a:off x="0" y="5871029"/>
            <a:ext cx="12192000" cy="1012232"/>
          </a:xfrm>
          <a:custGeom>
            <a:avLst/>
            <a:gdLst>
              <a:gd name="connsiteX0" fmla="*/ 2457949 w 12192000"/>
              <a:gd name="connsiteY0" fmla="*/ 0 h 1012232"/>
              <a:gd name="connsiteX1" fmla="*/ 9057549 w 12192000"/>
              <a:gd name="connsiteY1" fmla="*/ 610553 h 1012232"/>
              <a:gd name="connsiteX2" fmla="*/ 12192000 w 12192000"/>
              <a:gd name="connsiteY2" fmla="*/ 305277 h 1012232"/>
              <a:gd name="connsiteX3" fmla="*/ 12192000 w 12192000"/>
              <a:gd name="connsiteY3" fmla="*/ 1012232 h 1012232"/>
              <a:gd name="connsiteX4" fmla="*/ 114300 w 12192000"/>
              <a:gd name="connsiteY4" fmla="*/ 1012232 h 1012232"/>
              <a:gd name="connsiteX5" fmla="*/ 0 w 12192000"/>
              <a:gd name="connsiteY5" fmla="*/ 1012232 h 1012232"/>
              <a:gd name="connsiteX6" fmla="*/ 0 w 12192000"/>
              <a:gd name="connsiteY6" fmla="*/ 160434 h 1012232"/>
              <a:gd name="connsiteX7" fmla="*/ 270087 w 12192000"/>
              <a:gd name="connsiteY7" fmla="*/ 129128 h 1012232"/>
              <a:gd name="connsiteX8" fmla="*/ 2457949 w 12192000"/>
              <a:gd name="connsiteY8" fmla="*/ 0 h 1012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1012232">
                <a:moveTo>
                  <a:pt x="2457949" y="0"/>
                </a:moveTo>
                <a:cubicBezTo>
                  <a:pt x="4506845" y="0"/>
                  <a:pt x="7360920" y="610553"/>
                  <a:pt x="9057549" y="610553"/>
                </a:cubicBezTo>
                <a:cubicBezTo>
                  <a:pt x="10754179" y="610553"/>
                  <a:pt x="12192000" y="305277"/>
                  <a:pt x="12192000" y="305277"/>
                </a:cubicBezTo>
                <a:cubicBezTo>
                  <a:pt x="12192000" y="1012232"/>
                  <a:pt x="12192000" y="1012232"/>
                  <a:pt x="12192000" y="1012232"/>
                </a:cubicBezTo>
                <a:cubicBezTo>
                  <a:pt x="5290457" y="1012232"/>
                  <a:pt x="1839686" y="1012232"/>
                  <a:pt x="114300" y="1012232"/>
                </a:cubicBezTo>
                <a:lnTo>
                  <a:pt x="0" y="1012232"/>
                </a:lnTo>
                <a:lnTo>
                  <a:pt x="0" y="160434"/>
                </a:lnTo>
                <a:lnTo>
                  <a:pt x="270087" y="129128"/>
                </a:lnTo>
                <a:cubicBezTo>
                  <a:pt x="925321" y="57390"/>
                  <a:pt x="1689613" y="0"/>
                  <a:pt x="2457949" y="0"/>
                </a:cubicBezTo>
                <a:close/>
              </a:path>
            </a:pathLst>
          </a:custGeom>
          <a:solidFill>
            <a:srgbClr val="52618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solidFill>
                <a:schemeClr val="lt1"/>
              </a:solidFill>
              <a:latin typeface="Arial" panose="020B0604020202020204" pitchFamily="34" charset="0"/>
              <a:ea typeface="思源黑体 CN Normal" panose="020B0400000000000000" pitchFamily="34" charset="-122"/>
              <a:sym typeface="Arial" panose="020B0604020202020204" pitchFamily="34" charset="0"/>
            </a:endParaRPr>
          </a:p>
        </p:txBody>
      </p:sp>
      <p:pic>
        <p:nvPicPr>
          <p:cNvPr id="7" name="圖片 6">
            <a:extLst>
              <a:ext uri="{FF2B5EF4-FFF2-40B4-BE49-F238E27FC236}">
                <a16:creationId xmlns:a16="http://schemas.microsoft.com/office/drawing/2014/main" id="{E4E6F169-766C-7879-612B-C67800DB520F}"/>
              </a:ext>
            </a:extLst>
          </p:cNvPr>
          <p:cNvPicPr>
            <a:picLocks noChangeAspect="1"/>
          </p:cNvPicPr>
          <p:nvPr/>
        </p:nvPicPr>
        <p:blipFill rotWithShape="1">
          <a:blip r:embed="rId3"/>
          <a:srcRect l="20833"/>
          <a:stretch/>
        </p:blipFill>
        <p:spPr>
          <a:xfrm>
            <a:off x="4062715" y="1924820"/>
            <a:ext cx="7839490" cy="4585079"/>
          </a:xfrm>
          <a:prstGeom prst="rect">
            <a:avLst/>
          </a:prstGeom>
        </p:spPr>
      </p:pic>
      <p:sp>
        <p:nvSpPr>
          <p:cNvPr id="9" name="文字方塊 8">
            <a:extLst>
              <a:ext uri="{FF2B5EF4-FFF2-40B4-BE49-F238E27FC236}">
                <a16:creationId xmlns:a16="http://schemas.microsoft.com/office/drawing/2014/main" id="{E6D26EAD-B0C0-03F2-AC7B-3075EC174B84}"/>
              </a:ext>
            </a:extLst>
          </p:cNvPr>
          <p:cNvSpPr txBox="1"/>
          <p:nvPr/>
        </p:nvSpPr>
        <p:spPr>
          <a:xfrm>
            <a:off x="522364" y="1709843"/>
            <a:ext cx="6094070" cy="830997"/>
          </a:xfrm>
          <a:prstGeom prst="rect">
            <a:avLst/>
          </a:prstGeom>
          <a:noFill/>
        </p:spPr>
        <p:txBody>
          <a:bodyPr wrap="square">
            <a:spAutoFit/>
          </a:bodyPr>
          <a:lstStyle/>
          <a:p>
            <a:pPr marL="285750" indent="-285750">
              <a:buFont typeface="Arial" panose="020B0604020202020204" pitchFamily="34" charset="0"/>
              <a:buChar char="•"/>
            </a:pPr>
            <a:r>
              <a:rPr lang="zh-TW" altLang="en-US" sz="2400" dirty="0">
                <a:latin typeface="+mn-ea"/>
              </a:rPr>
              <a:t>預定的錄製大小 </a:t>
            </a:r>
            <a:r>
              <a:rPr lang="en-US" altLang="zh-CN" sz="2400" dirty="0">
                <a:latin typeface="+mn-ea"/>
              </a:rPr>
              <a:t>| 20s</a:t>
            </a:r>
          </a:p>
          <a:p>
            <a:pPr marL="285750" indent="-285750">
              <a:buFont typeface="Arial" panose="020B0604020202020204" pitchFamily="34" charset="0"/>
              <a:buChar char="•"/>
            </a:pPr>
            <a:r>
              <a:rPr lang="zh-CN" altLang="en-US" sz="2400" dirty="0">
                <a:latin typeface="+mn-ea"/>
              </a:rPr>
              <a:t>單次錄音</a:t>
            </a:r>
            <a:r>
              <a:rPr lang="en-US" altLang="zh-CN" sz="2400" dirty="0">
                <a:latin typeface="+mn-ea"/>
              </a:rPr>
              <a:t>/</a:t>
            </a:r>
            <a:r>
              <a:rPr lang="zh-CN" altLang="en-US" sz="2400" dirty="0">
                <a:latin typeface="+mn-ea"/>
              </a:rPr>
              <a:t>重複錄音</a:t>
            </a:r>
            <a:endParaRPr lang="en-US" altLang="zh-TW" sz="2400" dirty="0">
              <a:latin typeface="+mn-ea"/>
            </a:endParaRPr>
          </a:p>
        </p:txBody>
      </p:sp>
      <p:sp>
        <p:nvSpPr>
          <p:cNvPr id="3" name="文字方塊 2">
            <a:extLst>
              <a:ext uri="{FF2B5EF4-FFF2-40B4-BE49-F238E27FC236}">
                <a16:creationId xmlns:a16="http://schemas.microsoft.com/office/drawing/2014/main" id="{44C7F9FB-6651-C19C-7865-4FBA89B4504F}"/>
              </a:ext>
            </a:extLst>
          </p:cNvPr>
          <p:cNvSpPr txBox="1"/>
          <p:nvPr/>
        </p:nvSpPr>
        <p:spPr>
          <a:xfrm>
            <a:off x="4062715" y="6568533"/>
            <a:ext cx="7839490" cy="230832"/>
          </a:xfrm>
          <a:prstGeom prst="rect">
            <a:avLst/>
          </a:prstGeom>
          <a:noFill/>
        </p:spPr>
        <p:txBody>
          <a:bodyPr wrap="square">
            <a:spAutoFit/>
          </a:bodyPr>
          <a:lstStyle/>
          <a:p>
            <a:r>
              <a:rPr lang="en-US" altLang="zh-TW" sz="900" dirty="0"/>
              <a:t>https://github.com/0015/ThatProject/blob/master/ESP32_MICROPHONE/ESP32_INMP441_SPEECH_TO_TEXT/NodejsServer/speechAPIServer.js</a:t>
            </a:r>
            <a:endParaRPr lang="zh-TW" altLang="en-US" sz="900" dirty="0"/>
          </a:p>
        </p:txBody>
      </p:sp>
    </p:spTree>
    <p:extLst>
      <p:ext uri="{BB962C8B-B14F-4D97-AF65-F5344CB8AC3E}">
        <p14:creationId xmlns:p14="http://schemas.microsoft.com/office/powerpoint/2010/main" val="25451729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標題 16">
            <a:extLst>
              <a:ext uri="{FF2B5EF4-FFF2-40B4-BE49-F238E27FC236}">
                <a16:creationId xmlns:a16="http://schemas.microsoft.com/office/drawing/2014/main" id="{A3AF32EE-35E9-0AC9-C0F1-B11413705EAF}"/>
              </a:ext>
            </a:extLst>
          </p:cNvPr>
          <p:cNvSpPr>
            <a:spLocks noGrp="1"/>
          </p:cNvSpPr>
          <p:nvPr>
            <p:ph type="title"/>
          </p:nvPr>
        </p:nvSpPr>
        <p:spPr>
          <a:xfrm>
            <a:off x="1371597" y="348865"/>
            <a:ext cx="10044023" cy="877729"/>
          </a:xfrm>
        </p:spPr>
        <p:txBody>
          <a:bodyPr vert="horz" lIns="91440" tIns="45720" rIns="91440" bIns="45720" rtlCol="0" anchor="ctr">
            <a:normAutofit/>
          </a:bodyPr>
          <a:lstStyle/>
          <a:p>
            <a:r>
              <a:rPr lang="zh-TW" altLang="en-US" sz="4000" kern="1200">
                <a:solidFill>
                  <a:srgbClr val="FFFFFF"/>
                </a:solidFill>
                <a:latin typeface="+mj-lt"/>
                <a:ea typeface="+mj-ea"/>
                <a:cs typeface="+mj-cs"/>
              </a:rPr>
              <a:t>第</a:t>
            </a:r>
            <a:r>
              <a:rPr lang="zh-CN" altLang="en-US" sz="4000" kern="1200">
                <a:solidFill>
                  <a:srgbClr val="FFFFFF"/>
                </a:solidFill>
                <a:latin typeface="+mj-lt"/>
                <a:ea typeface="+mj-ea"/>
                <a:cs typeface="+mj-cs"/>
              </a:rPr>
              <a:t>二</a:t>
            </a:r>
            <a:r>
              <a:rPr lang="zh-TW" altLang="en-US" sz="4000" kern="1200">
                <a:solidFill>
                  <a:srgbClr val="FFFFFF"/>
                </a:solidFill>
                <a:latin typeface="+mj-lt"/>
                <a:ea typeface="+mj-ea"/>
                <a:cs typeface="+mj-cs"/>
              </a:rPr>
              <a:t>板塊</a:t>
            </a:r>
            <a:r>
              <a:rPr lang="en-US" altLang="zh-CN" sz="4000" kern="1200">
                <a:solidFill>
                  <a:srgbClr val="FFFFFF"/>
                </a:solidFill>
                <a:latin typeface="+mj-lt"/>
                <a:ea typeface="+mj-ea"/>
                <a:cs typeface="+mj-cs"/>
              </a:rPr>
              <a:t>-</a:t>
            </a:r>
            <a:r>
              <a:rPr lang="en-US" altLang="zh-TW" sz="4000">
                <a:solidFill>
                  <a:schemeClr val="bg1"/>
                </a:solidFill>
              </a:rPr>
              <a:t>ESP32</a:t>
            </a:r>
            <a:r>
              <a:rPr lang="zh-CN" altLang="en-US" sz="4000">
                <a:solidFill>
                  <a:schemeClr val="bg1"/>
                </a:solidFill>
              </a:rPr>
              <a:t>錄音</a:t>
            </a:r>
            <a:endParaRPr lang="zh-TW" altLang="en-US" sz="4000" kern="1200" dirty="0">
              <a:solidFill>
                <a:schemeClr val="bg1"/>
              </a:solidFill>
              <a:latin typeface="+mj-lt"/>
              <a:ea typeface="+mj-ea"/>
              <a:cs typeface="+mj-cs"/>
            </a:endParaRPr>
          </a:p>
        </p:txBody>
      </p:sp>
      <p:sp>
        <p:nvSpPr>
          <p:cNvPr id="5" name="任意多边形: 形状 4"/>
          <p:cNvSpPr/>
          <p:nvPr/>
        </p:nvSpPr>
        <p:spPr bwMode="auto">
          <a:xfrm flipH="1">
            <a:off x="0" y="5871029"/>
            <a:ext cx="12192000" cy="1012232"/>
          </a:xfrm>
          <a:custGeom>
            <a:avLst/>
            <a:gdLst>
              <a:gd name="connsiteX0" fmla="*/ 2457949 w 12192000"/>
              <a:gd name="connsiteY0" fmla="*/ 0 h 1012232"/>
              <a:gd name="connsiteX1" fmla="*/ 9057549 w 12192000"/>
              <a:gd name="connsiteY1" fmla="*/ 610553 h 1012232"/>
              <a:gd name="connsiteX2" fmla="*/ 12192000 w 12192000"/>
              <a:gd name="connsiteY2" fmla="*/ 305277 h 1012232"/>
              <a:gd name="connsiteX3" fmla="*/ 12192000 w 12192000"/>
              <a:gd name="connsiteY3" fmla="*/ 1012232 h 1012232"/>
              <a:gd name="connsiteX4" fmla="*/ 114300 w 12192000"/>
              <a:gd name="connsiteY4" fmla="*/ 1012232 h 1012232"/>
              <a:gd name="connsiteX5" fmla="*/ 0 w 12192000"/>
              <a:gd name="connsiteY5" fmla="*/ 1012232 h 1012232"/>
              <a:gd name="connsiteX6" fmla="*/ 0 w 12192000"/>
              <a:gd name="connsiteY6" fmla="*/ 160434 h 1012232"/>
              <a:gd name="connsiteX7" fmla="*/ 270087 w 12192000"/>
              <a:gd name="connsiteY7" fmla="*/ 129128 h 1012232"/>
              <a:gd name="connsiteX8" fmla="*/ 2457949 w 12192000"/>
              <a:gd name="connsiteY8" fmla="*/ 0 h 1012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1012232">
                <a:moveTo>
                  <a:pt x="2457949" y="0"/>
                </a:moveTo>
                <a:cubicBezTo>
                  <a:pt x="4506845" y="0"/>
                  <a:pt x="7360920" y="610553"/>
                  <a:pt x="9057549" y="610553"/>
                </a:cubicBezTo>
                <a:cubicBezTo>
                  <a:pt x="10754179" y="610553"/>
                  <a:pt x="12192000" y="305277"/>
                  <a:pt x="12192000" y="305277"/>
                </a:cubicBezTo>
                <a:cubicBezTo>
                  <a:pt x="12192000" y="1012232"/>
                  <a:pt x="12192000" y="1012232"/>
                  <a:pt x="12192000" y="1012232"/>
                </a:cubicBezTo>
                <a:cubicBezTo>
                  <a:pt x="5290457" y="1012232"/>
                  <a:pt x="1839686" y="1012232"/>
                  <a:pt x="114300" y="1012232"/>
                </a:cubicBezTo>
                <a:lnTo>
                  <a:pt x="0" y="1012232"/>
                </a:lnTo>
                <a:lnTo>
                  <a:pt x="0" y="160434"/>
                </a:lnTo>
                <a:lnTo>
                  <a:pt x="270087" y="129128"/>
                </a:lnTo>
                <a:cubicBezTo>
                  <a:pt x="925321" y="57390"/>
                  <a:pt x="1689613" y="0"/>
                  <a:pt x="2457949" y="0"/>
                </a:cubicBezTo>
                <a:close/>
              </a:path>
            </a:pathLst>
          </a:custGeom>
          <a:solidFill>
            <a:srgbClr val="52618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solidFill>
                <a:schemeClr val="lt1"/>
              </a:solidFill>
              <a:latin typeface="Arial" panose="020B0604020202020204" pitchFamily="34" charset="0"/>
              <a:ea typeface="思源黑体 CN Normal" panose="020B0400000000000000" pitchFamily="34" charset="-122"/>
              <a:sym typeface="Arial" panose="020B0604020202020204" pitchFamily="34" charset="0"/>
            </a:endParaRPr>
          </a:p>
        </p:txBody>
      </p:sp>
      <p:sp>
        <p:nvSpPr>
          <p:cNvPr id="9" name="文字方塊 8">
            <a:extLst>
              <a:ext uri="{FF2B5EF4-FFF2-40B4-BE49-F238E27FC236}">
                <a16:creationId xmlns:a16="http://schemas.microsoft.com/office/drawing/2014/main" id="{E6D26EAD-B0C0-03F2-AC7B-3075EC174B84}"/>
              </a:ext>
            </a:extLst>
          </p:cNvPr>
          <p:cNvSpPr txBox="1"/>
          <p:nvPr/>
        </p:nvSpPr>
        <p:spPr>
          <a:xfrm>
            <a:off x="522364" y="1709843"/>
            <a:ext cx="6094070" cy="461665"/>
          </a:xfrm>
          <a:prstGeom prst="rect">
            <a:avLst/>
          </a:prstGeom>
          <a:noFill/>
        </p:spPr>
        <p:txBody>
          <a:bodyPr wrap="square">
            <a:spAutoFit/>
          </a:bodyPr>
          <a:lstStyle/>
          <a:p>
            <a:pPr marL="285750" indent="-285750">
              <a:buFont typeface="Arial" panose="020B0604020202020204" pitchFamily="34" charset="0"/>
              <a:buChar char="•"/>
            </a:pPr>
            <a:r>
              <a:rPr lang="zh-TW" altLang="en-US" sz="2400" dirty="0">
                <a:latin typeface="+mn-ea"/>
              </a:rPr>
              <a:t>指針問題</a:t>
            </a:r>
            <a:r>
              <a:rPr lang="en-US" altLang="zh-TW" sz="2400" dirty="0">
                <a:latin typeface="+mn-ea"/>
              </a:rPr>
              <a:t>SPIFFS</a:t>
            </a:r>
            <a:r>
              <a:rPr lang="zh-TW" altLang="en-US" sz="2400" dirty="0">
                <a:latin typeface="+mn-ea"/>
              </a:rPr>
              <a:t>的限制</a:t>
            </a:r>
            <a:endParaRPr lang="en-US" altLang="zh-TW" sz="2400" dirty="0">
              <a:latin typeface="+mn-ea"/>
            </a:endParaRPr>
          </a:p>
        </p:txBody>
      </p:sp>
      <p:pic>
        <p:nvPicPr>
          <p:cNvPr id="2" name="圖片 1">
            <a:extLst>
              <a:ext uri="{FF2B5EF4-FFF2-40B4-BE49-F238E27FC236}">
                <a16:creationId xmlns:a16="http://schemas.microsoft.com/office/drawing/2014/main" id="{BF2627BF-7C68-768F-BC16-5B7EB86FD7B7}"/>
              </a:ext>
            </a:extLst>
          </p:cNvPr>
          <p:cNvPicPr>
            <a:picLocks noChangeAspect="1"/>
          </p:cNvPicPr>
          <p:nvPr/>
        </p:nvPicPr>
        <p:blipFill rotWithShape="1">
          <a:blip r:embed="rId3"/>
          <a:srcRect l="16918" t="4994" r="13610" b="48155"/>
          <a:stretch/>
        </p:blipFill>
        <p:spPr>
          <a:xfrm>
            <a:off x="886046" y="2273459"/>
            <a:ext cx="7499144" cy="3597079"/>
          </a:xfrm>
          <a:prstGeom prst="rect">
            <a:avLst/>
          </a:prstGeom>
        </p:spPr>
      </p:pic>
      <p:cxnSp>
        <p:nvCxnSpPr>
          <p:cNvPr id="6" name="直線接點 5">
            <a:extLst>
              <a:ext uri="{FF2B5EF4-FFF2-40B4-BE49-F238E27FC236}">
                <a16:creationId xmlns:a16="http://schemas.microsoft.com/office/drawing/2014/main" id="{ECCE7959-A3EF-52C8-5E7F-BEEA992AC11D}"/>
              </a:ext>
            </a:extLst>
          </p:cNvPr>
          <p:cNvCxnSpPr>
            <a:cxnSpLocks/>
          </p:cNvCxnSpPr>
          <p:nvPr/>
        </p:nvCxnSpPr>
        <p:spPr>
          <a:xfrm>
            <a:off x="3891516" y="2424223"/>
            <a:ext cx="0" cy="3327990"/>
          </a:xfrm>
          <a:prstGeom prst="line">
            <a:avLst/>
          </a:prstGeom>
          <a:ln w="381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9949697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標題 16">
            <a:extLst>
              <a:ext uri="{FF2B5EF4-FFF2-40B4-BE49-F238E27FC236}">
                <a16:creationId xmlns:a16="http://schemas.microsoft.com/office/drawing/2014/main" id="{A3AF32EE-35E9-0AC9-C0F1-B11413705EAF}"/>
              </a:ext>
            </a:extLst>
          </p:cNvPr>
          <p:cNvSpPr>
            <a:spLocks noGrp="1"/>
          </p:cNvSpPr>
          <p:nvPr>
            <p:ph type="title"/>
          </p:nvPr>
        </p:nvSpPr>
        <p:spPr>
          <a:xfrm>
            <a:off x="1371597" y="348865"/>
            <a:ext cx="10044023" cy="877729"/>
          </a:xfrm>
        </p:spPr>
        <p:txBody>
          <a:bodyPr vert="horz" lIns="91440" tIns="45720" rIns="91440" bIns="45720" rtlCol="0" anchor="ctr">
            <a:normAutofit fontScale="90000"/>
          </a:bodyPr>
          <a:lstStyle/>
          <a:p>
            <a:r>
              <a:rPr lang="zh-TW" altLang="en-US" sz="4000" kern="1200" dirty="0">
                <a:solidFill>
                  <a:srgbClr val="FFFFFF"/>
                </a:solidFill>
                <a:latin typeface="+mj-lt"/>
                <a:ea typeface="+mj-ea"/>
                <a:cs typeface="+mj-cs"/>
              </a:rPr>
              <a:t>第</a:t>
            </a:r>
            <a:r>
              <a:rPr lang="zh-CN" altLang="en-US" sz="4000" kern="1200" dirty="0">
                <a:solidFill>
                  <a:srgbClr val="FFFFFF"/>
                </a:solidFill>
                <a:latin typeface="+mj-lt"/>
                <a:ea typeface="+mj-ea"/>
                <a:cs typeface="+mj-cs"/>
              </a:rPr>
              <a:t>二</a:t>
            </a:r>
            <a:r>
              <a:rPr lang="zh-TW" altLang="en-US" sz="4000" kern="1200" dirty="0">
                <a:solidFill>
                  <a:srgbClr val="FFFFFF"/>
                </a:solidFill>
                <a:latin typeface="+mj-lt"/>
                <a:ea typeface="+mj-ea"/>
                <a:cs typeface="+mj-cs"/>
              </a:rPr>
              <a:t>板塊</a:t>
            </a:r>
            <a:r>
              <a:rPr lang="en-US" altLang="zh-CN" sz="4000" kern="1200" dirty="0">
                <a:solidFill>
                  <a:srgbClr val="FFFFFF"/>
                </a:solidFill>
                <a:latin typeface="+mj-lt"/>
                <a:ea typeface="+mj-ea"/>
                <a:cs typeface="+mj-cs"/>
              </a:rPr>
              <a:t>-</a:t>
            </a:r>
            <a:r>
              <a:rPr lang="en-US" altLang="zh-TW" sz="4000" dirty="0">
                <a:solidFill>
                  <a:schemeClr val="bg1"/>
                </a:solidFill>
              </a:rPr>
              <a:t>FFMPEG WAV TO FLAC &amp; Google STT </a:t>
            </a:r>
            <a:endParaRPr lang="zh-TW" altLang="en-US" sz="4000" kern="1200" dirty="0">
              <a:solidFill>
                <a:schemeClr val="bg1"/>
              </a:solidFill>
              <a:latin typeface="+mj-lt"/>
              <a:ea typeface="+mj-ea"/>
              <a:cs typeface="+mj-cs"/>
            </a:endParaRPr>
          </a:p>
        </p:txBody>
      </p:sp>
      <p:sp>
        <p:nvSpPr>
          <p:cNvPr id="5" name="任意多边形: 形状 4"/>
          <p:cNvSpPr/>
          <p:nvPr/>
        </p:nvSpPr>
        <p:spPr bwMode="auto">
          <a:xfrm flipH="1">
            <a:off x="0" y="5871029"/>
            <a:ext cx="12192000" cy="1012232"/>
          </a:xfrm>
          <a:custGeom>
            <a:avLst/>
            <a:gdLst>
              <a:gd name="connsiteX0" fmla="*/ 2457949 w 12192000"/>
              <a:gd name="connsiteY0" fmla="*/ 0 h 1012232"/>
              <a:gd name="connsiteX1" fmla="*/ 9057549 w 12192000"/>
              <a:gd name="connsiteY1" fmla="*/ 610553 h 1012232"/>
              <a:gd name="connsiteX2" fmla="*/ 12192000 w 12192000"/>
              <a:gd name="connsiteY2" fmla="*/ 305277 h 1012232"/>
              <a:gd name="connsiteX3" fmla="*/ 12192000 w 12192000"/>
              <a:gd name="connsiteY3" fmla="*/ 1012232 h 1012232"/>
              <a:gd name="connsiteX4" fmla="*/ 114300 w 12192000"/>
              <a:gd name="connsiteY4" fmla="*/ 1012232 h 1012232"/>
              <a:gd name="connsiteX5" fmla="*/ 0 w 12192000"/>
              <a:gd name="connsiteY5" fmla="*/ 1012232 h 1012232"/>
              <a:gd name="connsiteX6" fmla="*/ 0 w 12192000"/>
              <a:gd name="connsiteY6" fmla="*/ 160434 h 1012232"/>
              <a:gd name="connsiteX7" fmla="*/ 270087 w 12192000"/>
              <a:gd name="connsiteY7" fmla="*/ 129128 h 1012232"/>
              <a:gd name="connsiteX8" fmla="*/ 2457949 w 12192000"/>
              <a:gd name="connsiteY8" fmla="*/ 0 h 1012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1012232">
                <a:moveTo>
                  <a:pt x="2457949" y="0"/>
                </a:moveTo>
                <a:cubicBezTo>
                  <a:pt x="4506845" y="0"/>
                  <a:pt x="7360920" y="610553"/>
                  <a:pt x="9057549" y="610553"/>
                </a:cubicBezTo>
                <a:cubicBezTo>
                  <a:pt x="10754179" y="610553"/>
                  <a:pt x="12192000" y="305277"/>
                  <a:pt x="12192000" y="305277"/>
                </a:cubicBezTo>
                <a:cubicBezTo>
                  <a:pt x="12192000" y="1012232"/>
                  <a:pt x="12192000" y="1012232"/>
                  <a:pt x="12192000" y="1012232"/>
                </a:cubicBezTo>
                <a:cubicBezTo>
                  <a:pt x="5290457" y="1012232"/>
                  <a:pt x="1839686" y="1012232"/>
                  <a:pt x="114300" y="1012232"/>
                </a:cubicBezTo>
                <a:lnTo>
                  <a:pt x="0" y="1012232"/>
                </a:lnTo>
                <a:lnTo>
                  <a:pt x="0" y="160434"/>
                </a:lnTo>
                <a:lnTo>
                  <a:pt x="270087" y="129128"/>
                </a:lnTo>
                <a:cubicBezTo>
                  <a:pt x="925321" y="57390"/>
                  <a:pt x="1689613" y="0"/>
                  <a:pt x="2457949" y="0"/>
                </a:cubicBezTo>
                <a:close/>
              </a:path>
            </a:pathLst>
          </a:custGeom>
          <a:solidFill>
            <a:srgbClr val="52618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solidFill>
                <a:schemeClr val="lt1"/>
              </a:solidFill>
              <a:latin typeface="Arial" panose="020B0604020202020204" pitchFamily="34" charset="0"/>
              <a:ea typeface="思源黑体 CN Normal" panose="020B0400000000000000" pitchFamily="34" charset="-122"/>
              <a:sym typeface="Arial" panose="020B0604020202020204" pitchFamily="34" charset="0"/>
            </a:endParaRPr>
          </a:p>
        </p:txBody>
      </p:sp>
      <p:pic>
        <p:nvPicPr>
          <p:cNvPr id="6" name="圖片 5">
            <a:extLst>
              <a:ext uri="{FF2B5EF4-FFF2-40B4-BE49-F238E27FC236}">
                <a16:creationId xmlns:a16="http://schemas.microsoft.com/office/drawing/2014/main" id="{71DC4869-0998-6AED-1921-0A88E741D3E7}"/>
              </a:ext>
            </a:extLst>
          </p:cNvPr>
          <p:cNvPicPr>
            <a:picLocks noChangeAspect="1"/>
          </p:cNvPicPr>
          <p:nvPr/>
        </p:nvPicPr>
        <p:blipFill>
          <a:blip r:embed="rId3"/>
          <a:stretch>
            <a:fillRect/>
          </a:stretch>
        </p:blipFill>
        <p:spPr>
          <a:xfrm>
            <a:off x="3161092" y="1619517"/>
            <a:ext cx="6940619" cy="2223278"/>
          </a:xfrm>
          <a:prstGeom prst="rect">
            <a:avLst/>
          </a:prstGeom>
        </p:spPr>
      </p:pic>
      <p:pic>
        <p:nvPicPr>
          <p:cNvPr id="10" name="圖片 9">
            <a:extLst>
              <a:ext uri="{FF2B5EF4-FFF2-40B4-BE49-F238E27FC236}">
                <a16:creationId xmlns:a16="http://schemas.microsoft.com/office/drawing/2014/main" id="{F287BDCA-22C2-D622-ECFD-DE7068A47B2E}"/>
              </a:ext>
            </a:extLst>
          </p:cNvPr>
          <p:cNvPicPr>
            <a:picLocks noChangeAspect="1"/>
          </p:cNvPicPr>
          <p:nvPr/>
        </p:nvPicPr>
        <p:blipFill>
          <a:blip r:embed="rId4"/>
          <a:stretch>
            <a:fillRect/>
          </a:stretch>
        </p:blipFill>
        <p:spPr>
          <a:xfrm>
            <a:off x="241291" y="1773680"/>
            <a:ext cx="2339863" cy="659116"/>
          </a:xfrm>
          <a:prstGeom prst="rect">
            <a:avLst/>
          </a:prstGeom>
        </p:spPr>
      </p:pic>
      <p:pic>
        <p:nvPicPr>
          <p:cNvPr id="11" name="圖片 10">
            <a:extLst>
              <a:ext uri="{FF2B5EF4-FFF2-40B4-BE49-F238E27FC236}">
                <a16:creationId xmlns:a16="http://schemas.microsoft.com/office/drawing/2014/main" id="{E2F3A185-2D22-E857-1D02-F91531468652}"/>
              </a:ext>
            </a:extLst>
          </p:cNvPr>
          <p:cNvPicPr>
            <a:picLocks noChangeAspect="1"/>
          </p:cNvPicPr>
          <p:nvPr/>
        </p:nvPicPr>
        <p:blipFill rotWithShape="1">
          <a:blip r:embed="rId5"/>
          <a:srcRect l="6395" t="37149" r="9237" b="33800"/>
          <a:stretch/>
        </p:blipFill>
        <p:spPr>
          <a:xfrm>
            <a:off x="241291" y="4369345"/>
            <a:ext cx="2339863" cy="434150"/>
          </a:xfrm>
          <a:prstGeom prst="rect">
            <a:avLst/>
          </a:prstGeom>
        </p:spPr>
      </p:pic>
      <p:pic>
        <p:nvPicPr>
          <p:cNvPr id="13" name="圖片 12">
            <a:extLst>
              <a:ext uri="{FF2B5EF4-FFF2-40B4-BE49-F238E27FC236}">
                <a16:creationId xmlns:a16="http://schemas.microsoft.com/office/drawing/2014/main" id="{69303222-A9CC-9FB8-5AB9-A30589931A3E}"/>
              </a:ext>
            </a:extLst>
          </p:cNvPr>
          <p:cNvPicPr>
            <a:picLocks noChangeAspect="1"/>
          </p:cNvPicPr>
          <p:nvPr/>
        </p:nvPicPr>
        <p:blipFill rotWithShape="1">
          <a:blip r:embed="rId6"/>
          <a:srcRect b="22661"/>
          <a:stretch/>
        </p:blipFill>
        <p:spPr>
          <a:xfrm>
            <a:off x="3161092" y="3980920"/>
            <a:ext cx="8817937" cy="2651373"/>
          </a:xfrm>
          <a:prstGeom prst="rect">
            <a:avLst/>
          </a:prstGeom>
        </p:spPr>
      </p:pic>
      <p:sp>
        <p:nvSpPr>
          <p:cNvPr id="2" name="矩形 1">
            <a:extLst>
              <a:ext uri="{FF2B5EF4-FFF2-40B4-BE49-F238E27FC236}">
                <a16:creationId xmlns:a16="http://schemas.microsoft.com/office/drawing/2014/main" id="{B8480A41-7BFD-AC5C-BA0C-AD98CAF55D0F}"/>
              </a:ext>
            </a:extLst>
          </p:cNvPr>
          <p:cNvSpPr/>
          <p:nvPr/>
        </p:nvSpPr>
        <p:spPr>
          <a:xfrm>
            <a:off x="8463280" y="5870538"/>
            <a:ext cx="3373119" cy="266102"/>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4480372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標題 16">
            <a:extLst>
              <a:ext uri="{FF2B5EF4-FFF2-40B4-BE49-F238E27FC236}">
                <a16:creationId xmlns:a16="http://schemas.microsoft.com/office/drawing/2014/main" id="{A3AF32EE-35E9-0AC9-C0F1-B11413705EAF}"/>
              </a:ext>
            </a:extLst>
          </p:cNvPr>
          <p:cNvSpPr>
            <a:spLocks noGrp="1"/>
          </p:cNvSpPr>
          <p:nvPr>
            <p:ph type="title"/>
          </p:nvPr>
        </p:nvSpPr>
        <p:spPr>
          <a:xfrm>
            <a:off x="1371597" y="348865"/>
            <a:ext cx="10044023" cy="877729"/>
          </a:xfrm>
        </p:spPr>
        <p:txBody>
          <a:bodyPr vert="horz" lIns="91440" tIns="45720" rIns="91440" bIns="45720" rtlCol="0" anchor="ctr">
            <a:normAutofit/>
          </a:bodyPr>
          <a:lstStyle/>
          <a:p>
            <a:r>
              <a:rPr lang="zh-TW" altLang="en-US" sz="4000" kern="1200" dirty="0">
                <a:solidFill>
                  <a:srgbClr val="FFFFFF"/>
                </a:solidFill>
                <a:latin typeface="+mj-lt"/>
                <a:ea typeface="+mj-ea"/>
                <a:cs typeface="+mj-cs"/>
              </a:rPr>
              <a:t>第</a:t>
            </a:r>
            <a:r>
              <a:rPr lang="zh-CN" altLang="en-US" sz="4000" kern="1200" dirty="0">
                <a:solidFill>
                  <a:srgbClr val="FFFFFF"/>
                </a:solidFill>
                <a:latin typeface="+mj-lt"/>
                <a:ea typeface="+mj-ea"/>
                <a:cs typeface="+mj-cs"/>
              </a:rPr>
              <a:t>二</a:t>
            </a:r>
            <a:r>
              <a:rPr lang="zh-TW" altLang="en-US" sz="4000" kern="1200" dirty="0">
                <a:solidFill>
                  <a:srgbClr val="FFFFFF"/>
                </a:solidFill>
                <a:latin typeface="+mj-lt"/>
                <a:ea typeface="+mj-ea"/>
                <a:cs typeface="+mj-cs"/>
              </a:rPr>
              <a:t>板塊</a:t>
            </a:r>
            <a:r>
              <a:rPr lang="en-US" altLang="zh-CN" sz="4000" kern="1200" dirty="0">
                <a:solidFill>
                  <a:srgbClr val="FFFFFF"/>
                </a:solidFill>
                <a:latin typeface="+mj-lt"/>
                <a:ea typeface="+mj-ea"/>
                <a:cs typeface="+mj-cs"/>
              </a:rPr>
              <a:t>-</a:t>
            </a:r>
            <a:r>
              <a:rPr lang="en-US" altLang="zh-CN" sz="4000" dirty="0">
                <a:solidFill>
                  <a:schemeClr val="bg1"/>
                </a:solidFill>
              </a:rPr>
              <a:t>TO LINE</a:t>
            </a:r>
            <a:endParaRPr lang="zh-TW" altLang="en-US" sz="4000" kern="1200" dirty="0">
              <a:solidFill>
                <a:schemeClr val="bg1"/>
              </a:solidFill>
              <a:latin typeface="+mj-lt"/>
              <a:ea typeface="+mj-ea"/>
              <a:cs typeface="+mj-cs"/>
            </a:endParaRPr>
          </a:p>
        </p:txBody>
      </p:sp>
      <p:sp>
        <p:nvSpPr>
          <p:cNvPr id="5" name="任意多边形: 形状 4"/>
          <p:cNvSpPr/>
          <p:nvPr/>
        </p:nvSpPr>
        <p:spPr bwMode="auto">
          <a:xfrm flipH="1">
            <a:off x="0" y="5871029"/>
            <a:ext cx="12192000" cy="1012232"/>
          </a:xfrm>
          <a:custGeom>
            <a:avLst/>
            <a:gdLst>
              <a:gd name="connsiteX0" fmla="*/ 2457949 w 12192000"/>
              <a:gd name="connsiteY0" fmla="*/ 0 h 1012232"/>
              <a:gd name="connsiteX1" fmla="*/ 9057549 w 12192000"/>
              <a:gd name="connsiteY1" fmla="*/ 610553 h 1012232"/>
              <a:gd name="connsiteX2" fmla="*/ 12192000 w 12192000"/>
              <a:gd name="connsiteY2" fmla="*/ 305277 h 1012232"/>
              <a:gd name="connsiteX3" fmla="*/ 12192000 w 12192000"/>
              <a:gd name="connsiteY3" fmla="*/ 1012232 h 1012232"/>
              <a:gd name="connsiteX4" fmla="*/ 114300 w 12192000"/>
              <a:gd name="connsiteY4" fmla="*/ 1012232 h 1012232"/>
              <a:gd name="connsiteX5" fmla="*/ 0 w 12192000"/>
              <a:gd name="connsiteY5" fmla="*/ 1012232 h 1012232"/>
              <a:gd name="connsiteX6" fmla="*/ 0 w 12192000"/>
              <a:gd name="connsiteY6" fmla="*/ 160434 h 1012232"/>
              <a:gd name="connsiteX7" fmla="*/ 270087 w 12192000"/>
              <a:gd name="connsiteY7" fmla="*/ 129128 h 1012232"/>
              <a:gd name="connsiteX8" fmla="*/ 2457949 w 12192000"/>
              <a:gd name="connsiteY8" fmla="*/ 0 h 1012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1012232">
                <a:moveTo>
                  <a:pt x="2457949" y="0"/>
                </a:moveTo>
                <a:cubicBezTo>
                  <a:pt x="4506845" y="0"/>
                  <a:pt x="7360920" y="610553"/>
                  <a:pt x="9057549" y="610553"/>
                </a:cubicBezTo>
                <a:cubicBezTo>
                  <a:pt x="10754179" y="610553"/>
                  <a:pt x="12192000" y="305277"/>
                  <a:pt x="12192000" y="305277"/>
                </a:cubicBezTo>
                <a:cubicBezTo>
                  <a:pt x="12192000" y="1012232"/>
                  <a:pt x="12192000" y="1012232"/>
                  <a:pt x="12192000" y="1012232"/>
                </a:cubicBezTo>
                <a:cubicBezTo>
                  <a:pt x="5290457" y="1012232"/>
                  <a:pt x="1839686" y="1012232"/>
                  <a:pt x="114300" y="1012232"/>
                </a:cubicBezTo>
                <a:lnTo>
                  <a:pt x="0" y="1012232"/>
                </a:lnTo>
                <a:lnTo>
                  <a:pt x="0" y="160434"/>
                </a:lnTo>
                <a:lnTo>
                  <a:pt x="270087" y="129128"/>
                </a:lnTo>
                <a:cubicBezTo>
                  <a:pt x="925321" y="57390"/>
                  <a:pt x="1689613" y="0"/>
                  <a:pt x="2457949" y="0"/>
                </a:cubicBezTo>
                <a:close/>
              </a:path>
            </a:pathLst>
          </a:custGeom>
          <a:solidFill>
            <a:srgbClr val="52618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solidFill>
                <a:schemeClr val="lt1"/>
              </a:solidFill>
              <a:latin typeface="Arial" panose="020B0604020202020204" pitchFamily="34" charset="0"/>
              <a:ea typeface="思源黑体 CN Normal" panose="020B0400000000000000" pitchFamily="34" charset="-122"/>
              <a:sym typeface="Arial" panose="020B0604020202020204" pitchFamily="34" charset="0"/>
            </a:endParaRPr>
          </a:p>
        </p:txBody>
      </p:sp>
      <p:pic>
        <p:nvPicPr>
          <p:cNvPr id="2" name="圖片 1">
            <a:extLst>
              <a:ext uri="{FF2B5EF4-FFF2-40B4-BE49-F238E27FC236}">
                <a16:creationId xmlns:a16="http://schemas.microsoft.com/office/drawing/2014/main" id="{389E35D5-B1D3-FA8A-D774-D86BDFAB667D}"/>
              </a:ext>
            </a:extLst>
          </p:cNvPr>
          <p:cNvPicPr>
            <a:picLocks noChangeAspect="1"/>
          </p:cNvPicPr>
          <p:nvPr/>
        </p:nvPicPr>
        <p:blipFill rotWithShape="1">
          <a:blip r:embed="rId2"/>
          <a:srcRect t="77013"/>
          <a:stretch/>
        </p:blipFill>
        <p:spPr>
          <a:xfrm>
            <a:off x="8966802" y="4974419"/>
            <a:ext cx="2837008" cy="1576446"/>
          </a:xfrm>
          <a:prstGeom prst="rect">
            <a:avLst/>
          </a:prstGeom>
        </p:spPr>
      </p:pic>
      <p:pic>
        <p:nvPicPr>
          <p:cNvPr id="3" name="圖片 2">
            <a:extLst>
              <a:ext uri="{FF2B5EF4-FFF2-40B4-BE49-F238E27FC236}">
                <a16:creationId xmlns:a16="http://schemas.microsoft.com/office/drawing/2014/main" id="{F3909C31-A16F-5673-864E-96CF6BDA5A6D}"/>
              </a:ext>
            </a:extLst>
          </p:cNvPr>
          <p:cNvPicPr>
            <a:picLocks noChangeAspect="1"/>
          </p:cNvPicPr>
          <p:nvPr/>
        </p:nvPicPr>
        <p:blipFill rotWithShape="1">
          <a:blip r:embed="rId3"/>
          <a:srcRect b="39241"/>
          <a:stretch/>
        </p:blipFill>
        <p:spPr>
          <a:xfrm>
            <a:off x="8966802" y="895628"/>
            <a:ext cx="2837007" cy="3833053"/>
          </a:xfrm>
          <a:prstGeom prst="rect">
            <a:avLst/>
          </a:prstGeom>
        </p:spPr>
      </p:pic>
      <p:pic>
        <p:nvPicPr>
          <p:cNvPr id="4" name="圖片 3" descr="一張含有 文字, 軟體, 電腦圖示, 網頁 的圖片&#10;&#10;自動產生的描述">
            <a:extLst>
              <a:ext uri="{FF2B5EF4-FFF2-40B4-BE49-F238E27FC236}">
                <a16:creationId xmlns:a16="http://schemas.microsoft.com/office/drawing/2014/main" id="{96F2D39B-5153-A066-4DEA-649C21E55F56}"/>
              </a:ext>
            </a:extLst>
          </p:cNvPr>
          <p:cNvPicPr>
            <a:picLocks noChangeAspect="1"/>
          </p:cNvPicPr>
          <p:nvPr/>
        </p:nvPicPr>
        <p:blipFill rotWithShape="1">
          <a:blip r:embed="rId4"/>
          <a:srcRect r="18517"/>
          <a:stretch/>
        </p:blipFill>
        <p:spPr bwMode="auto">
          <a:xfrm>
            <a:off x="195196" y="1357181"/>
            <a:ext cx="8654068" cy="5193683"/>
          </a:xfrm>
          <a:prstGeom prst="rect">
            <a:avLst/>
          </a:prstGeom>
          <a:ln>
            <a:solidFill>
              <a:schemeClr val="tx1">
                <a:lumMod val="50000"/>
                <a:lumOff val="50000"/>
              </a:schemeClr>
            </a:solid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4101289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任意多边形: 形状 4"/>
          <p:cNvSpPr/>
          <p:nvPr/>
        </p:nvSpPr>
        <p:spPr bwMode="auto">
          <a:xfrm flipH="1">
            <a:off x="0" y="5871029"/>
            <a:ext cx="12192000" cy="1012232"/>
          </a:xfrm>
          <a:custGeom>
            <a:avLst/>
            <a:gdLst>
              <a:gd name="connsiteX0" fmla="*/ 2457949 w 12192000"/>
              <a:gd name="connsiteY0" fmla="*/ 0 h 1012232"/>
              <a:gd name="connsiteX1" fmla="*/ 9057549 w 12192000"/>
              <a:gd name="connsiteY1" fmla="*/ 610553 h 1012232"/>
              <a:gd name="connsiteX2" fmla="*/ 12192000 w 12192000"/>
              <a:gd name="connsiteY2" fmla="*/ 305277 h 1012232"/>
              <a:gd name="connsiteX3" fmla="*/ 12192000 w 12192000"/>
              <a:gd name="connsiteY3" fmla="*/ 1012232 h 1012232"/>
              <a:gd name="connsiteX4" fmla="*/ 114300 w 12192000"/>
              <a:gd name="connsiteY4" fmla="*/ 1012232 h 1012232"/>
              <a:gd name="connsiteX5" fmla="*/ 0 w 12192000"/>
              <a:gd name="connsiteY5" fmla="*/ 1012232 h 1012232"/>
              <a:gd name="connsiteX6" fmla="*/ 0 w 12192000"/>
              <a:gd name="connsiteY6" fmla="*/ 160434 h 1012232"/>
              <a:gd name="connsiteX7" fmla="*/ 270087 w 12192000"/>
              <a:gd name="connsiteY7" fmla="*/ 129128 h 1012232"/>
              <a:gd name="connsiteX8" fmla="*/ 2457949 w 12192000"/>
              <a:gd name="connsiteY8" fmla="*/ 0 h 1012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1012232">
                <a:moveTo>
                  <a:pt x="2457949" y="0"/>
                </a:moveTo>
                <a:cubicBezTo>
                  <a:pt x="4506845" y="0"/>
                  <a:pt x="7360920" y="610553"/>
                  <a:pt x="9057549" y="610553"/>
                </a:cubicBezTo>
                <a:cubicBezTo>
                  <a:pt x="10754179" y="610553"/>
                  <a:pt x="12192000" y="305277"/>
                  <a:pt x="12192000" y="305277"/>
                </a:cubicBezTo>
                <a:cubicBezTo>
                  <a:pt x="12192000" y="1012232"/>
                  <a:pt x="12192000" y="1012232"/>
                  <a:pt x="12192000" y="1012232"/>
                </a:cubicBezTo>
                <a:cubicBezTo>
                  <a:pt x="5290457" y="1012232"/>
                  <a:pt x="1839686" y="1012232"/>
                  <a:pt x="114300" y="1012232"/>
                </a:cubicBezTo>
                <a:lnTo>
                  <a:pt x="0" y="1012232"/>
                </a:lnTo>
                <a:lnTo>
                  <a:pt x="0" y="160434"/>
                </a:lnTo>
                <a:lnTo>
                  <a:pt x="270087" y="129128"/>
                </a:lnTo>
                <a:cubicBezTo>
                  <a:pt x="925321" y="57390"/>
                  <a:pt x="1689613" y="0"/>
                  <a:pt x="2457949" y="0"/>
                </a:cubicBezTo>
                <a:close/>
              </a:path>
            </a:pathLst>
          </a:custGeom>
          <a:solidFill>
            <a:srgbClr val="52618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solidFill>
                <a:schemeClr val="lt1"/>
              </a:solidFill>
              <a:latin typeface="Arial" panose="020B0604020202020204" pitchFamily="34" charset="0"/>
              <a:ea typeface="思源黑体 CN Normal" panose="020B0400000000000000" pitchFamily="34" charset="-122"/>
              <a:sym typeface="Arial" panose="020B0604020202020204" pitchFamily="34" charset="0"/>
            </a:endParaRPr>
          </a:p>
        </p:txBody>
      </p:sp>
      <p:sp>
        <p:nvSpPr>
          <p:cNvPr id="17" name="標題 16">
            <a:extLst>
              <a:ext uri="{FF2B5EF4-FFF2-40B4-BE49-F238E27FC236}">
                <a16:creationId xmlns:a16="http://schemas.microsoft.com/office/drawing/2014/main" id="{A3AF32EE-35E9-0AC9-C0F1-B11413705EAF}"/>
              </a:ext>
            </a:extLst>
          </p:cNvPr>
          <p:cNvSpPr>
            <a:spLocks noGrp="1"/>
          </p:cNvSpPr>
          <p:nvPr>
            <p:ph type="title"/>
          </p:nvPr>
        </p:nvSpPr>
        <p:spPr/>
        <p:txBody>
          <a:bodyPr/>
          <a:lstStyle/>
          <a:p>
            <a:r>
              <a:rPr lang="zh-CN" altLang="en-US" dirty="0">
                <a:latin typeface="標楷體" panose="03000509000000000000" pitchFamily="65" charset="-120"/>
                <a:ea typeface="標楷體" panose="03000509000000000000" pitchFamily="65" charset="-120"/>
              </a:rPr>
              <a:t>麵包板</a:t>
            </a:r>
            <a:r>
              <a:rPr lang="en-US" altLang="zh-CN" dirty="0">
                <a:latin typeface="標楷體" panose="03000509000000000000" pitchFamily="65" charset="-120"/>
                <a:ea typeface="標楷體" panose="03000509000000000000" pitchFamily="65" charset="-120"/>
              </a:rPr>
              <a:t>-</a:t>
            </a:r>
            <a:r>
              <a:rPr lang="zh-CN" altLang="en-US" dirty="0">
                <a:latin typeface="標楷體" panose="03000509000000000000" pitchFamily="65" charset="-120"/>
                <a:ea typeface="標楷體" panose="03000509000000000000" pitchFamily="65" charset="-120"/>
              </a:rPr>
              <a:t>控制板：</a:t>
            </a:r>
            <a:endParaRPr lang="zh-TW" altLang="en-US" dirty="0">
              <a:latin typeface="標楷體" panose="03000509000000000000" pitchFamily="65" charset="-120"/>
              <a:ea typeface="標楷體" panose="03000509000000000000" pitchFamily="65" charset="-120"/>
            </a:endParaRPr>
          </a:p>
        </p:txBody>
      </p:sp>
      <p:sp>
        <p:nvSpPr>
          <p:cNvPr id="2" name="內容版面配置區 1">
            <a:extLst>
              <a:ext uri="{FF2B5EF4-FFF2-40B4-BE49-F238E27FC236}">
                <a16:creationId xmlns:a16="http://schemas.microsoft.com/office/drawing/2014/main" id="{58425547-AB71-4272-C099-3BE182FB0B9A}"/>
              </a:ext>
            </a:extLst>
          </p:cNvPr>
          <p:cNvSpPr>
            <a:spLocks noGrp="1"/>
          </p:cNvSpPr>
          <p:nvPr>
            <p:ph idx="1"/>
          </p:nvPr>
        </p:nvSpPr>
        <p:spPr/>
        <p:txBody>
          <a:bodyPr/>
          <a:lstStyle/>
          <a:p>
            <a:pPr marL="0" indent="0">
              <a:lnSpc>
                <a:spcPct val="150000"/>
              </a:lnSpc>
              <a:buNone/>
            </a:pPr>
            <a:r>
              <a:rPr lang="zh-CN" altLang="en-US" b="1" u="sng" dirty="0"/>
              <a:t>第二板塊</a:t>
            </a:r>
            <a:endParaRPr lang="en-US" altLang="zh-CN" b="1" u="sng" dirty="0"/>
          </a:p>
          <a:p>
            <a:pPr marL="0" indent="0">
              <a:lnSpc>
                <a:spcPct val="150000"/>
              </a:lnSpc>
              <a:buNone/>
            </a:pPr>
            <a:endParaRPr lang="en-US" altLang="zh-CN" b="1" u="sng" dirty="0"/>
          </a:p>
        </p:txBody>
      </p:sp>
      <p:sp>
        <p:nvSpPr>
          <p:cNvPr id="3" name="Rectangle 3">
            <a:extLst>
              <a:ext uri="{FF2B5EF4-FFF2-40B4-BE49-F238E27FC236}">
                <a16:creationId xmlns:a16="http://schemas.microsoft.com/office/drawing/2014/main" id="{9221F4FB-473A-D931-7700-24F90534ECA8}"/>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8" name="文字方塊 7">
            <a:extLst>
              <a:ext uri="{FF2B5EF4-FFF2-40B4-BE49-F238E27FC236}">
                <a16:creationId xmlns:a16="http://schemas.microsoft.com/office/drawing/2014/main" id="{D3EF80C1-0B20-1121-2E98-7174A97D0761}"/>
              </a:ext>
            </a:extLst>
          </p:cNvPr>
          <p:cNvSpPr txBox="1"/>
          <p:nvPr/>
        </p:nvSpPr>
        <p:spPr>
          <a:xfrm>
            <a:off x="6776720" y="5240497"/>
            <a:ext cx="4996180" cy="369332"/>
          </a:xfrm>
          <a:prstGeom prst="rect">
            <a:avLst/>
          </a:prstGeom>
          <a:noFill/>
        </p:spPr>
        <p:txBody>
          <a:bodyPr wrap="square">
            <a:spAutoFit/>
          </a:bodyPr>
          <a:lstStyle/>
          <a:p>
            <a:pPr marL="304800" algn="ctr"/>
            <a:r>
              <a:rPr lang="zh-TW" altLang="zh-TW" sz="1800" kern="100" dirty="0">
                <a:effectLst/>
                <a:latin typeface="Calibri" panose="020F0502020204030204" pitchFamily="34" charset="0"/>
                <a:ea typeface="標楷體" panose="03000509000000000000" pitchFamily="65" charset="-120"/>
                <a:cs typeface="Times New Roman" panose="02020603050405020304" pitchFamily="18" charset="0"/>
              </a:rPr>
              <a:t>第</a:t>
            </a:r>
            <a:r>
              <a:rPr lang="zh-CN" altLang="en-US" sz="1800" kern="100" dirty="0">
                <a:effectLst/>
                <a:latin typeface="Calibri" panose="020F0502020204030204" pitchFamily="34" charset="0"/>
                <a:ea typeface="標楷體" panose="03000509000000000000" pitchFamily="65" charset="-120"/>
                <a:cs typeface="Times New Roman" panose="02020603050405020304" pitchFamily="18" charset="0"/>
              </a:rPr>
              <a:t>二</a:t>
            </a:r>
            <a:r>
              <a:rPr lang="zh-TW" altLang="zh-TW" sz="1800" kern="100" dirty="0">
                <a:effectLst/>
                <a:latin typeface="Calibri" panose="020F0502020204030204" pitchFamily="34" charset="0"/>
                <a:ea typeface="標楷體" panose="03000509000000000000" pitchFamily="65" charset="-120"/>
                <a:cs typeface="Times New Roman" panose="02020603050405020304" pitchFamily="18" charset="0"/>
              </a:rPr>
              <a:t>板塊 麵包板</a:t>
            </a:r>
            <a:r>
              <a:rPr lang="en-US" altLang="zh-TW" sz="1800" kern="100" dirty="0">
                <a:effectLst/>
                <a:latin typeface="Calibri" panose="020F0502020204030204" pitchFamily="34" charset="0"/>
                <a:ea typeface="標楷體" panose="03000509000000000000" pitchFamily="65" charset="-120"/>
                <a:cs typeface="Times New Roman" panose="02020603050405020304" pitchFamily="18" charset="0"/>
              </a:rPr>
              <a:t> - </a:t>
            </a:r>
            <a:r>
              <a:rPr lang="zh-TW" altLang="zh-TW" sz="1800" kern="100" dirty="0">
                <a:effectLst/>
                <a:latin typeface="Calibri" panose="020F0502020204030204" pitchFamily="34" charset="0"/>
                <a:ea typeface="標楷體" panose="03000509000000000000" pitchFamily="65" charset="-120"/>
                <a:cs typeface="Times New Roman" panose="02020603050405020304" pitchFamily="18" charset="0"/>
              </a:rPr>
              <a:t>上視圖</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p:txBody>
      </p:sp>
      <p:sp>
        <p:nvSpPr>
          <p:cNvPr id="10" name="文字方塊 9">
            <a:extLst>
              <a:ext uri="{FF2B5EF4-FFF2-40B4-BE49-F238E27FC236}">
                <a16:creationId xmlns:a16="http://schemas.microsoft.com/office/drawing/2014/main" id="{550CB5B7-57EF-0005-AD5D-B1F9F3DC9800}"/>
              </a:ext>
            </a:extLst>
          </p:cNvPr>
          <p:cNvSpPr txBox="1"/>
          <p:nvPr/>
        </p:nvSpPr>
        <p:spPr>
          <a:xfrm>
            <a:off x="838199" y="5240497"/>
            <a:ext cx="5427889" cy="369332"/>
          </a:xfrm>
          <a:prstGeom prst="rect">
            <a:avLst/>
          </a:prstGeom>
          <a:noFill/>
        </p:spPr>
        <p:txBody>
          <a:bodyPr wrap="square">
            <a:spAutoFit/>
          </a:bodyPr>
          <a:lstStyle/>
          <a:p>
            <a:pPr marL="304800" algn="ctr"/>
            <a:r>
              <a:rPr lang="zh-TW" altLang="zh-TW" sz="1800" kern="100" dirty="0">
                <a:effectLst/>
                <a:latin typeface="Calibri" panose="020F0502020204030204" pitchFamily="34" charset="0"/>
                <a:ea typeface="標楷體" panose="03000509000000000000" pitchFamily="65" charset="-120"/>
                <a:cs typeface="Times New Roman" panose="02020603050405020304" pitchFamily="18" charset="0"/>
              </a:rPr>
              <a:t>第</a:t>
            </a:r>
            <a:r>
              <a:rPr lang="zh-CN" altLang="en-US" sz="1800" kern="100" dirty="0">
                <a:effectLst/>
                <a:latin typeface="Calibri" panose="020F0502020204030204" pitchFamily="34" charset="0"/>
                <a:ea typeface="標楷體" panose="03000509000000000000" pitchFamily="65" charset="-120"/>
                <a:cs typeface="Times New Roman" panose="02020603050405020304" pitchFamily="18" charset="0"/>
              </a:rPr>
              <a:t>二</a:t>
            </a:r>
            <a:r>
              <a:rPr lang="zh-TW" altLang="zh-TW" sz="1800" kern="100" dirty="0">
                <a:effectLst/>
                <a:latin typeface="Calibri" panose="020F0502020204030204" pitchFamily="34" charset="0"/>
                <a:ea typeface="標楷體" panose="03000509000000000000" pitchFamily="65" charset="-120"/>
                <a:cs typeface="Times New Roman" panose="02020603050405020304" pitchFamily="18" charset="0"/>
              </a:rPr>
              <a:t>板塊 麵包板</a:t>
            </a:r>
            <a:r>
              <a:rPr lang="en-US" altLang="zh-TW" sz="1800" kern="100" dirty="0">
                <a:effectLst/>
                <a:latin typeface="Calibri" panose="020F0502020204030204" pitchFamily="34" charset="0"/>
                <a:ea typeface="標楷體" panose="03000509000000000000" pitchFamily="65" charset="-120"/>
                <a:cs typeface="Times New Roman" panose="02020603050405020304" pitchFamily="18" charset="0"/>
              </a:rPr>
              <a:t> - </a:t>
            </a:r>
            <a:r>
              <a:rPr lang="zh-TW" altLang="zh-TW" sz="1800" kern="100" dirty="0">
                <a:effectLst/>
                <a:latin typeface="Calibri" panose="020F0502020204030204" pitchFamily="34" charset="0"/>
                <a:ea typeface="標楷體" panose="03000509000000000000" pitchFamily="65" charset="-120"/>
                <a:cs typeface="Times New Roman" panose="02020603050405020304" pitchFamily="18" charset="0"/>
              </a:rPr>
              <a:t>側視圖</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p:txBody>
      </p:sp>
      <p:pic>
        <p:nvPicPr>
          <p:cNvPr id="4" name="圖片 3" descr="一張含有 電子工程, 電子產品, 電氣線路, 電路元件 的圖片&#10;&#10;自動產生的描述">
            <a:extLst>
              <a:ext uri="{FF2B5EF4-FFF2-40B4-BE49-F238E27FC236}">
                <a16:creationId xmlns:a16="http://schemas.microsoft.com/office/drawing/2014/main" id="{56548DDD-5DAE-D66A-38AF-8CAA3ED2AE14}"/>
              </a:ext>
            </a:extLst>
          </p:cNvPr>
          <p:cNvPicPr>
            <a:picLocks noChangeAspect="1"/>
          </p:cNvPicPr>
          <p:nvPr/>
        </p:nvPicPr>
        <p:blipFill rotWithShape="1">
          <a:blip r:embed="rId3"/>
          <a:srcRect l="10921"/>
          <a:stretch/>
        </p:blipFill>
        <p:spPr>
          <a:xfrm>
            <a:off x="6776720" y="2666603"/>
            <a:ext cx="4996180" cy="2286229"/>
          </a:xfrm>
          <a:prstGeom prst="rect">
            <a:avLst/>
          </a:prstGeom>
        </p:spPr>
      </p:pic>
      <p:pic>
        <p:nvPicPr>
          <p:cNvPr id="6" name="圖片 5" descr="一張含有 電子產品, 電子工程, 電氣線路, 電路元件 的圖片&#10;&#10;自動產生的描述">
            <a:extLst>
              <a:ext uri="{FF2B5EF4-FFF2-40B4-BE49-F238E27FC236}">
                <a16:creationId xmlns:a16="http://schemas.microsoft.com/office/drawing/2014/main" id="{EC4AF516-BD90-880E-4117-43486FEAE44A}"/>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2425" t="33692" b="20487"/>
          <a:stretch/>
        </p:blipFill>
        <p:spPr bwMode="auto">
          <a:xfrm>
            <a:off x="838199" y="2666603"/>
            <a:ext cx="5427889" cy="2261940"/>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8377124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4E1BEB12-92AF-4445-98AD-4C7756E7C9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D0522C2C-7B5C-48A7-A969-03941E5D2E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8" name="Freeform 13">
            <a:extLst>
              <a:ext uri="{FF2B5EF4-FFF2-40B4-BE49-F238E27FC236}">
                <a16:creationId xmlns:a16="http://schemas.microsoft.com/office/drawing/2014/main" id="{9C682A1A-5B2D-4111-BBD6-620165633E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769476" y="220196"/>
            <a:ext cx="9422524" cy="6637806"/>
          </a:xfrm>
          <a:custGeom>
            <a:avLst/>
            <a:gdLst>
              <a:gd name="connsiteX0" fmla="*/ 4929467 w 8191500"/>
              <a:gd name="connsiteY0" fmla="*/ 0 h 5770597"/>
              <a:gd name="connsiteX1" fmla="*/ 8065066 w 8191500"/>
              <a:gd name="connsiteY1" fmla="*/ 1118513 h 5770597"/>
              <a:gd name="connsiteX2" fmla="*/ 8191500 w 8191500"/>
              <a:gd name="connsiteY2" fmla="*/ 1227339 h 5770597"/>
              <a:gd name="connsiteX3" fmla="*/ 8191500 w 8191500"/>
              <a:gd name="connsiteY3" fmla="*/ 5770597 h 5770597"/>
              <a:gd name="connsiteX4" fmla="*/ 79523 w 8191500"/>
              <a:gd name="connsiteY4" fmla="*/ 5770597 h 5770597"/>
              <a:gd name="connsiteX5" fmla="*/ 56799 w 8191500"/>
              <a:gd name="connsiteY5" fmla="*/ 5644158 h 5770597"/>
              <a:gd name="connsiteX6" fmla="*/ 0 w 8191500"/>
              <a:gd name="connsiteY6" fmla="*/ 4898209 h 5770597"/>
              <a:gd name="connsiteX7" fmla="*/ 4929467 w 8191500"/>
              <a:gd name="connsiteY7" fmla="*/ 0 h 5770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91500" h="5770597">
                <a:moveTo>
                  <a:pt x="4929467" y="0"/>
                </a:moveTo>
                <a:cubicBezTo>
                  <a:pt x="6120547" y="0"/>
                  <a:pt x="7212963" y="419755"/>
                  <a:pt x="8065066" y="1118513"/>
                </a:cubicBezTo>
                <a:lnTo>
                  <a:pt x="8191500" y="1227339"/>
                </a:lnTo>
                <a:lnTo>
                  <a:pt x="8191500" y="5770597"/>
                </a:lnTo>
                <a:lnTo>
                  <a:pt x="79523" y="5770597"/>
                </a:lnTo>
                <a:lnTo>
                  <a:pt x="56799" y="5644158"/>
                </a:lnTo>
                <a:cubicBezTo>
                  <a:pt x="19398" y="5400934"/>
                  <a:pt x="0" y="5151822"/>
                  <a:pt x="0" y="4898209"/>
                </a:cubicBezTo>
                <a:cubicBezTo>
                  <a:pt x="0" y="2193003"/>
                  <a:pt x="2206998" y="0"/>
                  <a:pt x="492946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0" name="Oval 39">
            <a:extLst>
              <a:ext uri="{FF2B5EF4-FFF2-40B4-BE49-F238E27FC236}">
                <a16:creationId xmlns:a16="http://schemas.microsoft.com/office/drawing/2014/main" id="{D6EE29F2-D77F-4BD0-A20B-334D316A1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09800" y="2099696"/>
            <a:ext cx="1942241" cy="1889551"/>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2" name="Arc 41">
            <a:extLst>
              <a:ext uri="{FF2B5EF4-FFF2-40B4-BE49-F238E27FC236}">
                <a16:creationId xmlns:a16="http://schemas.microsoft.com/office/drawing/2014/main" id="{22D09ED2-868F-42C6-866E-F92E0CEF31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520172">
            <a:off x="1613162" y="1492572"/>
            <a:ext cx="2987899" cy="2987899"/>
          </a:xfrm>
          <a:prstGeom prst="arc">
            <a:avLst>
              <a:gd name="adj1" fmla="val 14455503"/>
              <a:gd name="adj2" fmla="val 227775"/>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 name="標題 16">
            <a:extLst>
              <a:ext uri="{FF2B5EF4-FFF2-40B4-BE49-F238E27FC236}">
                <a16:creationId xmlns:a16="http://schemas.microsoft.com/office/drawing/2014/main" id="{A3AF32EE-35E9-0AC9-C0F1-B11413705EAF}"/>
              </a:ext>
            </a:extLst>
          </p:cNvPr>
          <p:cNvSpPr>
            <a:spLocks noGrp="1"/>
          </p:cNvSpPr>
          <p:nvPr>
            <p:ph type="title"/>
          </p:nvPr>
        </p:nvSpPr>
        <p:spPr>
          <a:xfrm>
            <a:off x="4038600" y="1939159"/>
            <a:ext cx="7644627" cy="2751086"/>
          </a:xfrm>
        </p:spPr>
        <p:txBody>
          <a:bodyPr vert="horz" lIns="91440" tIns="45720" rIns="91440" bIns="45720" rtlCol="0" anchor="b">
            <a:normAutofit/>
          </a:bodyPr>
          <a:lstStyle/>
          <a:p>
            <a:pPr algn="r"/>
            <a:r>
              <a:rPr lang="zh-TW" altLang="en-US" sz="6000" kern="1200" dirty="0">
                <a:solidFill>
                  <a:schemeClr val="tx1"/>
                </a:solidFill>
                <a:latin typeface="+mj-lt"/>
                <a:ea typeface="+mj-ea"/>
                <a:cs typeface="+mj-cs"/>
              </a:rPr>
              <a:t>第</a:t>
            </a:r>
            <a:r>
              <a:rPr lang="zh-CN" altLang="en-US" sz="6000" kern="1200" dirty="0">
                <a:solidFill>
                  <a:schemeClr val="tx1"/>
                </a:solidFill>
                <a:latin typeface="+mj-lt"/>
                <a:ea typeface="+mj-ea"/>
                <a:cs typeface="+mj-cs"/>
              </a:rPr>
              <a:t>三</a:t>
            </a:r>
            <a:r>
              <a:rPr lang="zh-TW" altLang="en-US" sz="6000" kern="1200" dirty="0">
                <a:solidFill>
                  <a:schemeClr val="tx1"/>
                </a:solidFill>
                <a:latin typeface="+mj-lt"/>
                <a:ea typeface="+mj-ea"/>
                <a:cs typeface="+mj-cs"/>
              </a:rPr>
              <a:t>板塊</a:t>
            </a:r>
            <a:r>
              <a:rPr lang="en-US" altLang="zh-CN" sz="6000" kern="1200" dirty="0">
                <a:solidFill>
                  <a:schemeClr val="tx1"/>
                </a:solidFill>
                <a:latin typeface="+mj-lt"/>
                <a:ea typeface="+mj-ea"/>
                <a:cs typeface="+mj-cs"/>
              </a:rPr>
              <a:t>- LINE API TO ESP32</a:t>
            </a:r>
            <a:endParaRPr lang="en-US" altLang="zh-TW" sz="6000" kern="1200" dirty="0">
              <a:solidFill>
                <a:schemeClr val="tx1"/>
              </a:solidFill>
              <a:latin typeface="+mj-lt"/>
              <a:ea typeface="+mj-ea"/>
              <a:cs typeface="+mj-cs"/>
            </a:endParaRPr>
          </a:p>
        </p:txBody>
      </p:sp>
      <p:sp>
        <p:nvSpPr>
          <p:cNvPr id="5" name="任意多边形: 形状 4"/>
          <p:cNvSpPr/>
          <p:nvPr/>
        </p:nvSpPr>
        <p:spPr bwMode="auto">
          <a:xfrm flipH="1">
            <a:off x="0" y="5871029"/>
            <a:ext cx="12192000" cy="1012232"/>
          </a:xfrm>
          <a:custGeom>
            <a:avLst/>
            <a:gdLst>
              <a:gd name="connsiteX0" fmla="*/ 2457949 w 12192000"/>
              <a:gd name="connsiteY0" fmla="*/ 0 h 1012232"/>
              <a:gd name="connsiteX1" fmla="*/ 9057549 w 12192000"/>
              <a:gd name="connsiteY1" fmla="*/ 610553 h 1012232"/>
              <a:gd name="connsiteX2" fmla="*/ 12192000 w 12192000"/>
              <a:gd name="connsiteY2" fmla="*/ 305277 h 1012232"/>
              <a:gd name="connsiteX3" fmla="*/ 12192000 w 12192000"/>
              <a:gd name="connsiteY3" fmla="*/ 1012232 h 1012232"/>
              <a:gd name="connsiteX4" fmla="*/ 114300 w 12192000"/>
              <a:gd name="connsiteY4" fmla="*/ 1012232 h 1012232"/>
              <a:gd name="connsiteX5" fmla="*/ 0 w 12192000"/>
              <a:gd name="connsiteY5" fmla="*/ 1012232 h 1012232"/>
              <a:gd name="connsiteX6" fmla="*/ 0 w 12192000"/>
              <a:gd name="connsiteY6" fmla="*/ 160434 h 1012232"/>
              <a:gd name="connsiteX7" fmla="*/ 270087 w 12192000"/>
              <a:gd name="connsiteY7" fmla="*/ 129128 h 1012232"/>
              <a:gd name="connsiteX8" fmla="*/ 2457949 w 12192000"/>
              <a:gd name="connsiteY8" fmla="*/ 0 h 1012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1012232">
                <a:moveTo>
                  <a:pt x="2457949" y="0"/>
                </a:moveTo>
                <a:cubicBezTo>
                  <a:pt x="4506845" y="0"/>
                  <a:pt x="7360920" y="610553"/>
                  <a:pt x="9057549" y="610553"/>
                </a:cubicBezTo>
                <a:cubicBezTo>
                  <a:pt x="10754179" y="610553"/>
                  <a:pt x="12192000" y="305277"/>
                  <a:pt x="12192000" y="305277"/>
                </a:cubicBezTo>
                <a:cubicBezTo>
                  <a:pt x="12192000" y="1012232"/>
                  <a:pt x="12192000" y="1012232"/>
                  <a:pt x="12192000" y="1012232"/>
                </a:cubicBezTo>
                <a:cubicBezTo>
                  <a:pt x="5290457" y="1012232"/>
                  <a:pt x="1839686" y="1012232"/>
                  <a:pt x="114300" y="1012232"/>
                </a:cubicBezTo>
                <a:lnTo>
                  <a:pt x="0" y="1012232"/>
                </a:lnTo>
                <a:lnTo>
                  <a:pt x="0" y="160434"/>
                </a:lnTo>
                <a:lnTo>
                  <a:pt x="270087" y="129128"/>
                </a:lnTo>
                <a:cubicBezTo>
                  <a:pt x="925321" y="57390"/>
                  <a:pt x="1689613" y="0"/>
                  <a:pt x="2457949" y="0"/>
                </a:cubicBezTo>
                <a:close/>
              </a:path>
            </a:pathLst>
          </a:custGeom>
          <a:solidFill>
            <a:srgbClr val="52618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solidFill>
                <a:schemeClr val="lt1"/>
              </a:solidFill>
              <a:latin typeface="Arial" panose="020B0604020202020204" pitchFamily="34" charset="0"/>
              <a:ea typeface="思源黑体 CN Normal" panose="020B0400000000000000" pitchFamily="34" charset="-122"/>
              <a:sym typeface="Arial" panose="020B0604020202020204" pitchFamily="34" charset="0"/>
            </a:endParaRPr>
          </a:p>
        </p:txBody>
      </p:sp>
    </p:spTree>
    <p:extLst>
      <p:ext uri="{BB962C8B-B14F-4D97-AF65-F5344CB8AC3E}">
        <p14:creationId xmlns:p14="http://schemas.microsoft.com/office/powerpoint/2010/main" val="39270648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任意多边形: 形状 4"/>
          <p:cNvSpPr/>
          <p:nvPr/>
        </p:nvSpPr>
        <p:spPr bwMode="auto">
          <a:xfrm flipH="1">
            <a:off x="0" y="5871029"/>
            <a:ext cx="12192000" cy="1012232"/>
          </a:xfrm>
          <a:custGeom>
            <a:avLst/>
            <a:gdLst>
              <a:gd name="connsiteX0" fmla="*/ 2457949 w 12192000"/>
              <a:gd name="connsiteY0" fmla="*/ 0 h 1012232"/>
              <a:gd name="connsiteX1" fmla="*/ 9057549 w 12192000"/>
              <a:gd name="connsiteY1" fmla="*/ 610553 h 1012232"/>
              <a:gd name="connsiteX2" fmla="*/ 12192000 w 12192000"/>
              <a:gd name="connsiteY2" fmla="*/ 305277 h 1012232"/>
              <a:gd name="connsiteX3" fmla="*/ 12192000 w 12192000"/>
              <a:gd name="connsiteY3" fmla="*/ 1012232 h 1012232"/>
              <a:gd name="connsiteX4" fmla="*/ 114300 w 12192000"/>
              <a:gd name="connsiteY4" fmla="*/ 1012232 h 1012232"/>
              <a:gd name="connsiteX5" fmla="*/ 0 w 12192000"/>
              <a:gd name="connsiteY5" fmla="*/ 1012232 h 1012232"/>
              <a:gd name="connsiteX6" fmla="*/ 0 w 12192000"/>
              <a:gd name="connsiteY6" fmla="*/ 160434 h 1012232"/>
              <a:gd name="connsiteX7" fmla="*/ 270087 w 12192000"/>
              <a:gd name="connsiteY7" fmla="*/ 129128 h 1012232"/>
              <a:gd name="connsiteX8" fmla="*/ 2457949 w 12192000"/>
              <a:gd name="connsiteY8" fmla="*/ 0 h 1012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1012232">
                <a:moveTo>
                  <a:pt x="2457949" y="0"/>
                </a:moveTo>
                <a:cubicBezTo>
                  <a:pt x="4506845" y="0"/>
                  <a:pt x="7360920" y="610553"/>
                  <a:pt x="9057549" y="610553"/>
                </a:cubicBezTo>
                <a:cubicBezTo>
                  <a:pt x="10754179" y="610553"/>
                  <a:pt x="12192000" y="305277"/>
                  <a:pt x="12192000" y="305277"/>
                </a:cubicBezTo>
                <a:cubicBezTo>
                  <a:pt x="12192000" y="1012232"/>
                  <a:pt x="12192000" y="1012232"/>
                  <a:pt x="12192000" y="1012232"/>
                </a:cubicBezTo>
                <a:cubicBezTo>
                  <a:pt x="5290457" y="1012232"/>
                  <a:pt x="1839686" y="1012232"/>
                  <a:pt x="114300" y="1012232"/>
                </a:cubicBezTo>
                <a:lnTo>
                  <a:pt x="0" y="1012232"/>
                </a:lnTo>
                <a:lnTo>
                  <a:pt x="0" y="160434"/>
                </a:lnTo>
                <a:lnTo>
                  <a:pt x="270087" y="129128"/>
                </a:lnTo>
                <a:cubicBezTo>
                  <a:pt x="925321" y="57390"/>
                  <a:pt x="1689613" y="0"/>
                  <a:pt x="2457949" y="0"/>
                </a:cubicBezTo>
                <a:close/>
              </a:path>
            </a:pathLst>
          </a:custGeom>
          <a:solidFill>
            <a:srgbClr val="52618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solidFill>
                <a:schemeClr val="lt1"/>
              </a:solidFill>
              <a:latin typeface="Arial" panose="020B0604020202020204" pitchFamily="34" charset="0"/>
              <a:ea typeface="思源黑体 CN Normal" panose="020B0400000000000000" pitchFamily="34" charset="-122"/>
              <a:sym typeface="Arial" panose="020B0604020202020204" pitchFamily="34" charset="0"/>
            </a:endParaRPr>
          </a:p>
        </p:txBody>
      </p:sp>
      <p:grpSp>
        <p:nvGrpSpPr>
          <p:cNvPr id="6" name="组合 5"/>
          <p:cNvGrpSpPr/>
          <p:nvPr/>
        </p:nvGrpSpPr>
        <p:grpSpPr>
          <a:xfrm>
            <a:off x="574686" y="530846"/>
            <a:ext cx="5376171" cy="5485135"/>
            <a:chOff x="6698566" y="879190"/>
            <a:chExt cx="5376171" cy="5485135"/>
          </a:xfrm>
        </p:grpSpPr>
        <p:pic>
          <p:nvPicPr>
            <p:cNvPr id="7" name="图片 6"/>
            <p:cNvPicPr>
              <a:picLocks noChangeAspect="1"/>
            </p:cNvPicPr>
            <p:nvPr/>
          </p:nvPicPr>
          <p:blipFill>
            <a:blip r:embed="rId2"/>
            <a:stretch>
              <a:fillRect/>
            </a:stretch>
          </p:blipFill>
          <p:spPr>
            <a:xfrm>
              <a:off x="8811925" y="5470844"/>
              <a:ext cx="573074" cy="652329"/>
            </a:xfrm>
            <a:prstGeom prst="rect">
              <a:avLst/>
            </a:prstGeom>
          </p:spPr>
        </p:pic>
        <p:pic>
          <p:nvPicPr>
            <p:cNvPr id="8" name="图片 7"/>
            <p:cNvPicPr>
              <a:picLocks noChangeAspect="1"/>
            </p:cNvPicPr>
            <p:nvPr/>
          </p:nvPicPr>
          <p:blipFill>
            <a:blip r:embed="rId3"/>
            <a:stretch>
              <a:fillRect/>
            </a:stretch>
          </p:blipFill>
          <p:spPr>
            <a:xfrm>
              <a:off x="7483297" y="4565510"/>
              <a:ext cx="1438781" cy="1231499"/>
            </a:xfrm>
            <a:prstGeom prst="rect">
              <a:avLst/>
            </a:prstGeom>
          </p:spPr>
        </p:pic>
        <p:pic>
          <p:nvPicPr>
            <p:cNvPr id="9" name="图片 8"/>
            <p:cNvPicPr>
              <a:picLocks noChangeAspect="1"/>
            </p:cNvPicPr>
            <p:nvPr/>
          </p:nvPicPr>
          <p:blipFill>
            <a:blip r:embed="rId4"/>
            <a:stretch>
              <a:fillRect/>
            </a:stretch>
          </p:blipFill>
          <p:spPr>
            <a:xfrm>
              <a:off x="6698566" y="879190"/>
              <a:ext cx="3828620" cy="3298222"/>
            </a:xfrm>
            <a:prstGeom prst="rect">
              <a:avLst/>
            </a:prstGeom>
          </p:spPr>
        </p:pic>
        <p:pic>
          <p:nvPicPr>
            <p:cNvPr id="10" name="图片 9"/>
            <p:cNvPicPr>
              <a:picLocks noChangeAspect="1"/>
            </p:cNvPicPr>
            <p:nvPr/>
          </p:nvPicPr>
          <p:blipFill>
            <a:blip r:embed="rId5">
              <a:duotone>
                <a:prstClr val="black"/>
                <a:srgbClr val="D9C3A5">
                  <a:tint val="50000"/>
                  <a:satMod val="180000"/>
                </a:srgbClr>
              </a:duotone>
            </a:blip>
            <a:stretch>
              <a:fillRect/>
            </a:stretch>
          </p:blipFill>
          <p:spPr>
            <a:xfrm>
              <a:off x="8574362" y="1163521"/>
              <a:ext cx="2962913" cy="2091109"/>
            </a:xfrm>
            <a:prstGeom prst="rect">
              <a:avLst/>
            </a:prstGeom>
          </p:spPr>
        </p:pic>
        <p:pic>
          <p:nvPicPr>
            <p:cNvPr id="11" name="图片 10"/>
            <p:cNvPicPr>
              <a:picLocks noChangeAspect="1"/>
            </p:cNvPicPr>
            <p:nvPr/>
          </p:nvPicPr>
          <p:blipFill>
            <a:blip r:embed="rId6"/>
            <a:stretch>
              <a:fillRect/>
            </a:stretch>
          </p:blipFill>
          <p:spPr>
            <a:xfrm>
              <a:off x="8520461" y="3297771"/>
              <a:ext cx="3554276" cy="3066554"/>
            </a:xfrm>
            <a:prstGeom prst="rect">
              <a:avLst/>
            </a:prstGeom>
          </p:spPr>
        </p:pic>
      </p:grpSp>
      <p:sp>
        <p:nvSpPr>
          <p:cNvPr id="12" name="文本框 11"/>
          <p:cNvSpPr txBox="1"/>
          <p:nvPr/>
        </p:nvSpPr>
        <p:spPr>
          <a:xfrm>
            <a:off x="6493184" y="2321004"/>
            <a:ext cx="4339399" cy="1107996"/>
          </a:xfrm>
          <a:prstGeom prst="rect">
            <a:avLst/>
          </a:prstGeom>
          <a:noFill/>
          <a:ln>
            <a:noFill/>
          </a:ln>
          <a:effectLst/>
          <a:scene3d>
            <a:camera prst="orthographicFront">
              <a:rot lat="0" lon="0" rev="0"/>
            </a:camera>
            <a:lightRig rig="contrasting" dir="t">
              <a:rot lat="0" lon="0" rev="7800000"/>
            </a:lightRig>
          </a:scene3d>
          <a:sp3d>
            <a:bevelT w="139700" h="139700"/>
          </a:sp3d>
        </p:spPr>
        <p:txBody>
          <a:bodyPr wrap="square" rtlCol="0">
            <a:spAutoFit/>
          </a:bodyPr>
          <a:lstStyle/>
          <a:p>
            <a:pPr algn="dist"/>
            <a:r>
              <a:rPr lang="zh-TW" altLang="en-US" sz="6600" dirty="0">
                <a:solidFill>
                  <a:srgbClr val="526188"/>
                </a:solidFill>
                <a:ea typeface="標楷體" panose="03000509000000000000" pitchFamily="65" charset="-120"/>
              </a:rPr>
              <a:t>序論</a:t>
            </a:r>
            <a:endParaRPr lang="zh-CN" altLang="en-US" sz="6600" dirty="0">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cs typeface="文泉驿等宽微米黑" panose="020B0606030804020204" pitchFamily="34" charset="-122"/>
            </a:endParaRPr>
          </a:p>
        </p:txBody>
      </p:sp>
      <p:sp>
        <p:nvSpPr>
          <p:cNvPr id="13" name="文本框 12"/>
          <p:cNvSpPr txBox="1"/>
          <p:nvPr/>
        </p:nvSpPr>
        <p:spPr>
          <a:xfrm>
            <a:off x="6518212" y="3433963"/>
            <a:ext cx="4339399" cy="307777"/>
          </a:xfrm>
          <a:prstGeom prst="rect">
            <a:avLst/>
          </a:prstGeom>
          <a:noFill/>
          <a:effectLst>
            <a:glow rad="63500">
              <a:schemeClr val="accent3">
                <a:satMod val="175000"/>
                <a:alpha val="40000"/>
              </a:schemeClr>
            </a:glow>
            <a:outerShdw blurRad="63500" sx="102000" sy="102000" algn="ctr" rotWithShape="0">
              <a:prstClr val="black">
                <a:alpha val="40000"/>
              </a:prstClr>
            </a:outerShdw>
          </a:effectLst>
        </p:spPr>
        <p:txBody>
          <a:bodyPr wrap="square" rtlCol="0">
            <a:spAutoFit/>
          </a:bodyPr>
          <a:lstStyle/>
          <a:p>
            <a:pPr algn="dist"/>
            <a:r>
              <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rPr>
              <a:t>INTRODUCTION</a:t>
            </a:r>
            <a:endPar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14" name="文本框 13"/>
          <p:cNvSpPr txBox="1"/>
          <p:nvPr/>
        </p:nvSpPr>
        <p:spPr>
          <a:xfrm>
            <a:off x="6518211" y="3785929"/>
            <a:ext cx="4991617" cy="336439"/>
          </a:xfrm>
          <a:prstGeom prst="rect">
            <a:avLst/>
          </a:prstGeom>
          <a:noFill/>
        </p:spPr>
        <p:txBody>
          <a:bodyPr wrap="square" rtlCol="0">
            <a:spAutoFit/>
          </a:bodyPr>
          <a:lstStyle>
            <a:defPPr>
              <a:defRPr lang="zh-CN"/>
            </a:defPPr>
            <a:lvl1pPr algn="dist">
              <a:defRPr>
                <a:latin typeface="华文仿宋" panose="02010600040101010101" pitchFamily="2" charset="-122"/>
                <a:ea typeface="华文仿宋" panose="02010600040101010101" pitchFamily="2" charset="-122"/>
              </a:defRPr>
            </a:lvl1pPr>
          </a:lstStyle>
          <a:p>
            <a:pPr algn="l">
              <a:lnSpc>
                <a:spcPct val="150000"/>
              </a:lnSpc>
            </a:pPr>
            <a:r>
              <a:rPr lang="en-US" altLang="zh-CN" sz="1200" dirty="0">
                <a:solidFill>
                  <a:schemeClr val="tx1">
                    <a:lumMod val="75000"/>
                    <a:lumOff val="25000"/>
                  </a:schemeClr>
                </a:solidFill>
                <a:latin typeface="Franklin Gothic Medium" panose="020B0603020102020204" pitchFamily="34" charset="0"/>
                <a:ea typeface="微软雅黑" panose="020B0503020204020204" pitchFamily="34" charset="-122"/>
              </a:rPr>
              <a:t>- </a:t>
            </a:r>
            <a:r>
              <a:rPr lang="zh-TW" altLang="en-US" sz="1200" dirty="0">
                <a:solidFill>
                  <a:schemeClr val="tx1">
                    <a:lumMod val="75000"/>
                    <a:lumOff val="25000"/>
                  </a:schemeClr>
                </a:solidFill>
                <a:latin typeface="Franklin Gothic Medium" panose="020B0603020102020204" pitchFamily="34" charset="0"/>
                <a:ea typeface="微软雅黑" panose="020B0503020204020204" pitchFamily="34" charset="-122"/>
              </a:rPr>
              <a:t>研究動機與目的</a:t>
            </a:r>
            <a:r>
              <a:rPr lang="zh-CN" altLang="en-US" sz="1200" dirty="0">
                <a:solidFill>
                  <a:schemeClr val="tx1">
                    <a:lumMod val="75000"/>
                    <a:lumOff val="25000"/>
                  </a:schemeClr>
                </a:solidFill>
                <a:latin typeface="Franklin Gothic Medium" panose="020B0603020102020204" pitchFamily="34" charset="0"/>
                <a:ea typeface="微软雅黑" panose="020B0503020204020204" pitchFamily="34" charset="-122"/>
              </a:rPr>
              <a:t>、</a:t>
            </a:r>
            <a:r>
              <a:rPr lang="zh-TW" altLang="en-US" sz="1200" dirty="0">
                <a:solidFill>
                  <a:schemeClr val="tx1">
                    <a:lumMod val="75000"/>
                    <a:lumOff val="25000"/>
                  </a:schemeClr>
                </a:solidFill>
                <a:latin typeface="Franklin Gothic Medium" panose="020B0603020102020204" pitchFamily="34" charset="0"/>
                <a:ea typeface="微软雅黑" panose="020B0503020204020204" pitchFamily="34" charset="-122"/>
              </a:rPr>
              <a:t>系統架構及研究流程</a:t>
            </a:r>
            <a:r>
              <a:rPr lang="zh-CN" altLang="en-US" sz="1200" dirty="0">
                <a:solidFill>
                  <a:schemeClr val="tx1">
                    <a:lumMod val="75000"/>
                    <a:lumOff val="25000"/>
                  </a:schemeClr>
                </a:solidFill>
                <a:latin typeface="Franklin Gothic Medium" panose="020B0603020102020204" pitchFamily="34" charset="0"/>
                <a:ea typeface="微软雅黑" panose="020B0503020204020204" pitchFamily="34" charset="-122"/>
              </a:rPr>
              <a:t>及</a:t>
            </a:r>
            <a:r>
              <a:rPr lang="zh-TW" altLang="en-US" sz="1200" dirty="0">
                <a:solidFill>
                  <a:schemeClr val="tx1">
                    <a:lumMod val="75000"/>
                    <a:lumOff val="25000"/>
                  </a:schemeClr>
                </a:solidFill>
                <a:latin typeface="Franklin Gothic Medium" panose="020B0603020102020204" pitchFamily="34" charset="0"/>
                <a:ea typeface="微软雅黑" panose="020B0503020204020204" pitchFamily="34" charset="-122"/>
              </a:rPr>
              <a:t>專題研究過程及方法</a:t>
            </a:r>
            <a:endParaRPr lang="zh-CN" altLang="en-US" sz="1200" dirty="0">
              <a:solidFill>
                <a:schemeClr val="tx1">
                  <a:lumMod val="75000"/>
                  <a:lumOff val="25000"/>
                </a:schemeClr>
              </a:solidFill>
              <a:latin typeface="Franklin Gothic Medium" panose="020B0603020102020204" pitchFamily="34" charset="0"/>
              <a:ea typeface="微软雅黑" panose="020B0503020204020204" pitchFamily="34" charset="-122"/>
            </a:endParaRPr>
          </a:p>
        </p:txBody>
      </p:sp>
      <p:sp>
        <p:nvSpPr>
          <p:cNvPr id="15" name="文本框 14"/>
          <p:cNvSpPr txBox="1"/>
          <p:nvPr/>
        </p:nvSpPr>
        <p:spPr>
          <a:xfrm>
            <a:off x="3044480" y="3083852"/>
            <a:ext cx="2613936" cy="923330"/>
          </a:xfrm>
          <a:prstGeom prst="rect">
            <a:avLst/>
          </a:prstGeom>
          <a:noFill/>
        </p:spPr>
        <p:txBody>
          <a:bodyPr wrap="square" rtlCol="0">
            <a:spAutoFit/>
          </a:bodyPr>
          <a:lstStyle/>
          <a:p>
            <a:r>
              <a:rPr lang="en-US" altLang="zh-CN" sz="5400" b="1" dirty="0">
                <a:solidFill>
                  <a:srgbClr val="F2F2F2"/>
                </a:solidFill>
                <a:latin typeface="微软雅黑" panose="020B0503020204020204" pitchFamily="34" charset="-122"/>
                <a:ea typeface="微软雅黑" panose="020B0503020204020204" pitchFamily="34" charset="-122"/>
              </a:rPr>
              <a:t>PART.1</a:t>
            </a:r>
            <a:endParaRPr lang="zh-CN" altLang="en-US" sz="5400" b="1" dirty="0">
              <a:solidFill>
                <a:srgbClr val="F2F2F2"/>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標題 16">
            <a:extLst>
              <a:ext uri="{FF2B5EF4-FFF2-40B4-BE49-F238E27FC236}">
                <a16:creationId xmlns:a16="http://schemas.microsoft.com/office/drawing/2014/main" id="{A3AF32EE-35E9-0AC9-C0F1-B11413705EAF}"/>
              </a:ext>
            </a:extLst>
          </p:cNvPr>
          <p:cNvSpPr>
            <a:spLocks noGrp="1"/>
          </p:cNvSpPr>
          <p:nvPr>
            <p:ph type="title"/>
          </p:nvPr>
        </p:nvSpPr>
        <p:spPr>
          <a:xfrm>
            <a:off x="1371597" y="348865"/>
            <a:ext cx="10044023" cy="877729"/>
          </a:xfrm>
        </p:spPr>
        <p:txBody>
          <a:bodyPr vert="horz" lIns="91440" tIns="45720" rIns="91440" bIns="45720" rtlCol="0" anchor="ctr">
            <a:normAutofit/>
          </a:bodyPr>
          <a:lstStyle/>
          <a:p>
            <a:r>
              <a:rPr lang="zh-TW" altLang="en-US" sz="4000" kern="1200" dirty="0">
                <a:solidFill>
                  <a:srgbClr val="FFFFFF"/>
                </a:solidFill>
                <a:latin typeface="+mj-lt"/>
                <a:ea typeface="+mj-ea"/>
                <a:cs typeface="+mj-cs"/>
              </a:rPr>
              <a:t>第</a:t>
            </a:r>
            <a:r>
              <a:rPr lang="zh-CN" altLang="en-US" sz="4000" kern="1200" dirty="0">
                <a:solidFill>
                  <a:srgbClr val="FFFFFF"/>
                </a:solidFill>
                <a:latin typeface="+mj-lt"/>
                <a:ea typeface="+mj-ea"/>
                <a:cs typeface="+mj-cs"/>
              </a:rPr>
              <a:t>三</a:t>
            </a:r>
            <a:r>
              <a:rPr lang="zh-TW" altLang="en-US" sz="4000" kern="1200" dirty="0">
                <a:solidFill>
                  <a:srgbClr val="FFFFFF"/>
                </a:solidFill>
                <a:latin typeface="+mj-lt"/>
                <a:ea typeface="+mj-ea"/>
                <a:cs typeface="+mj-cs"/>
              </a:rPr>
              <a:t>板塊</a:t>
            </a:r>
            <a:r>
              <a:rPr lang="en-US" altLang="zh-CN" sz="4000" kern="1200" dirty="0">
                <a:solidFill>
                  <a:srgbClr val="FFFFFF"/>
                </a:solidFill>
                <a:latin typeface="+mj-lt"/>
                <a:ea typeface="+mj-ea"/>
                <a:cs typeface="+mj-cs"/>
              </a:rPr>
              <a:t>- LTE</a:t>
            </a:r>
            <a:r>
              <a:rPr lang="zh-CN" altLang="en-US" sz="4000" kern="1200" dirty="0">
                <a:solidFill>
                  <a:srgbClr val="FFFFFF"/>
                </a:solidFill>
                <a:latin typeface="+mj-lt"/>
                <a:ea typeface="+mj-ea"/>
                <a:cs typeface="+mj-cs"/>
              </a:rPr>
              <a:t>路徑圖</a:t>
            </a:r>
            <a:endParaRPr lang="zh-TW" altLang="en-US" sz="4000" kern="1200" dirty="0">
              <a:solidFill>
                <a:srgbClr val="FFFFFF"/>
              </a:solidFill>
              <a:latin typeface="+mj-lt"/>
              <a:ea typeface="+mj-ea"/>
              <a:cs typeface="+mj-cs"/>
            </a:endParaRPr>
          </a:p>
        </p:txBody>
      </p:sp>
      <p:sp>
        <p:nvSpPr>
          <p:cNvPr id="5" name="任意多边形: 形状 4"/>
          <p:cNvSpPr/>
          <p:nvPr/>
        </p:nvSpPr>
        <p:spPr bwMode="auto">
          <a:xfrm flipH="1">
            <a:off x="0" y="5871029"/>
            <a:ext cx="12192000" cy="1012232"/>
          </a:xfrm>
          <a:custGeom>
            <a:avLst/>
            <a:gdLst>
              <a:gd name="connsiteX0" fmla="*/ 2457949 w 12192000"/>
              <a:gd name="connsiteY0" fmla="*/ 0 h 1012232"/>
              <a:gd name="connsiteX1" fmla="*/ 9057549 w 12192000"/>
              <a:gd name="connsiteY1" fmla="*/ 610553 h 1012232"/>
              <a:gd name="connsiteX2" fmla="*/ 12192000 w 12192000"/>
              <a:gd name="connsiteY2" fmla="*/ 305277 h 1012232"/>
              <a:gd name="connsiteX3" fmla="*/ 12192000 w 12192000"/>
              <a:gd name="connsiteY3" fmla="*/ 1012232 h 1012232"/>
              <a:gd name="connsiteX4" fmla="*/ 114300 w 12192000"/>
              <a:gd name="connsiteY4" fmla="*/ 1012232 h 1012232"/>
              <a:gd name="connsiteX5" fmla="*/ 0 w 12192000"/>
              <a:gd name="connsiteY5" fmla="*/ 1012232 h 1012232"/>
              <a:gd name="connsiteX6" fmla="*/ 0 w 12192000"/>
              <a:gd name="connsiteY6" fmla="*/ 160434 h 1012232"/>
              <a:gd name="connsiteX7" fmla="*/ 270087 w 12192000"/>
              <a:gd name="connsiteY7" fmla="*/ 129128 h 1012232"/>
              <a:gd name="connsiteX8" fmla="*/ 2457949 w 12192000"/>
              <a:gd name="connsiteY8" fmla="*/ 0 h 1012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1012232">
                <a:moveTo>
                  <a:pt x="2457949" y="0"/>
                </a:moveTo>
                <a:cubicBezTo>
                  <a:pt x="4506845" y="0"/>
                  <a:pt x="7360920" y="610553"/>
                  <a:pt x="9057549" y="610553"/>
                </a:cubicBezTo>
                <a:cubicBezTo>
                  <a:pt x="10754179" y="610553"/>
                  <a:pt x="12192000" y="305277"/>
                  <a:pt x="12192000" y="305277"/>
                </a:cubicBezTo>
                <a:cubicBezTo>
                  <a:pt x="12192000" y="1012232"/>
                  <a:pt x="12192000" y="1012232"/>
                  <a:pt x="12192000" y="1012232"/>
                </a:cubicBezTo>
                <a:cubicBezTo>
                  <a:pt x="5290457" y="1012232"/>
                  <a:pt x="1839686" y="1012232"/>
                  <a:pt x="114300" y="1012232"/>
                </a:cubicBezTo>
                <a:lnTo>
                  <a:pt x="0" y="1012232"/>
                </a:lnTo>
                <a:lnTo>
                  <a:pt x="0" y="160434"/>
                </a:lnTo>
                <a:lnTo>
                  <a:pt x="270087" y="129128"/>
                </a:lnTo>
                <a:cubicBezTo>
                  <a:pt x="925321" y="57390"/>
                  <a:pt x="1689613" y="0"/>
                  <a:pt x="2457949" y="0"/>
                </a:cubicBezTo>
                <a:close/>
              </a:path>
            </a:pathLst>
          </a:custGeom>
          <a:solidFill>
            <a:srgbClr val="52618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solidFill>
                <a:schemeClr val="lt1"/>
              </a:solidFill>
              <a:latin typeface="Arial" panose="020B0604020202020204" pitchFamily="34" charset="0"/>
              <a:ea typeface="思源黑体 CN Normal" panose="020B0400000000000000" pitchFamily="34" charset="-122"/>
              <a:sym typeface="Arial" panose="020B0604020202020204" pitchFamily="34" charset="0"/>
            </a:endParaRPr>
          </a:p>
        </p:txBody>
      </p:sp>
      <p:graphicFrame>
        <p:nvGraphicFramePr>
          <p:cNvPr id="19" name="文字方塊 5">
            <a:extLst>
              <a:ext uri="{FF2B5EF4-FFF2-40B4-BE49-F238E27FC236}">
                <a16:creationId xmlns:a16="http://schemas.microsoft.com/office/drawing/2014/main" id="{74A7BFE5-7AA8-3D80-EC59-1DD320855D4C}"/>
              </a:ext>
            </a:extLst>
          </p:cNvPr>
          <p:cNvGraphicFramePr/>
          <p:nvPr>
            <p:extLst>
              <p:ext uri="{D42A27DB-BD31-4B8C-83A1-F6EECF244321}">
                <p14:modId xmlns:p14="http://schemas.microsoft.com/office/powerpoint/2010/main" val="3107349209"/>
              </p:ext>
            </p:extLst>
          </p:nvPr>
        </p:nvGraphicFramePr>
        <p:xfrm>
          <a:off x="288323" y="3054675"/>
          <a:ext cx="4652878" cy="138794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28" name="群組 27">
            <a:extLst>
              <a:ext uri="{FF2B5EF4-FFF2-40B4-BE49-F238E27FC236}">
                <a16:creationId xmlns:a16="http://schemas.microsoft.com/office/drawing/2014/main" id="{6A1CB711-74FF-CE6C-6F7F-8BE3BFF4F9CC}"/>
              </a:ext>
            </a:extLst>
          </p:cNvPr>
          <p:cNvGrpSpPr/>
          <p:nvPr/>
        </p:nvGrpSpPr>
        <p:grpSpPr>
          <a:xfrm>
            <a:off x="6044144" y="4104105"/>
            <a:ext cx="2443435" cy="1131780"/>
            <a:chOff x="4632748" y="559810"/>
            <a:chExt cx="1652649" cy="991589"/>
          </a:xfrm>
        </p:grpSpPr>
        <p:sp>
          <p:nvSpPr>
            <p:cNvPr id="30" name="矩形: 圓角 29">
              <a:extLst>
                <a:ext uri="{FF2B5EF4-FFF2-40B4-BE49-F238E27FC236}">
                  <a16:creationId xmlns:a16="http://schemas.microsoft.com/office/drawing/2014/main" id="{0E0BDA5B-B3AF-AF30-114C-49463BBFC3BC}"/>
                </a:ext>
              </a:extLst>
            </p:cNvPr>
            <p:cNvSpPr/>
            <p:nvPr/>
          </p:nvSpPr>
          <p:spPr>
            <a:xfrm>
              <a:off x="4632748" y="559810"/>
              <a:ext cx="1652649" cy="991589"/>
            </a:xfrm>
            <a:prstGeom prst="roundRect">
              <a:avLst>
                <a:gd name="adj" fmla="val 10000"/>
              </a:avLst>
            </a:prstGeom>
          </p:spPr>
          <p:style>
            <a:lnRef idx="2">
              <a:schemeClr val="lt1">
                <a:hueOff val="0"/>
                <a:satOff val="0"/>
                <a:lumOff val="0"/>
                <a:alphaOff val="0"/>
              </a:schemeClr>
            </a:lnRef>
            <a:fillRef idx="1">
              <a:schemeClr val="accent2">
                <a:hueOff val="-727682"/>
                <a:satOff val="-41964"/>
                <a:lumOff val="4314"/>
                <a:alphaOff val="0"/>
              </a:schemeClr>
            </a:fillRef>
            <a:effectRef idx="0">
              <a:schemeClr val="accent2">
                <a:hueOff val="-727682"/>
                <a:satOff val="-41964"/>
                <a:lumOff val="4314"/>
                <a:alphaOff val="0"/>
              </a:schemeClr>
            </a:effectRef>
            <a:fontRef idx="minor">
              <a:schemeClr val="lt1"/>
            </a:fontRef>
          </p:style>
          <p:txBody>
            <a:bodyPr/>
            <a:lstStyle/>
            <a:p>
              <a:endParaRPr lang="zh-TW" altLang="en-US"/>
            </a:p>
          </p:txBody>
        </p:sp>
        <p:sp>
          <p:nvSpPr>
            <p:cNvPr id="31" name="矩形: 圓角 6">
              <a:extLst>
                <a:ext uri="{FF2B5EF4-FFF2-40B4-BE49-F238E27FC236}">
                  <a16:creationId xmlns:a16="http://schemas.microsoft.com/office/drawing/2014/main" id="{30E0649F-759A-1443-9B58-ACF02142291B}"/>
                </a:ext>
              </a:extLst>
            </p:cNvPr>
            <p:cNvSpPr txBox="1"/>
            <p:nvPr/>
          </p:nvSpPr>
          <p:spPr>
            <a:xfrm>
              <a:off x="4661792" y="588854"/>
              <a:ext cx="1594563" cy="93350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p>
              <a:pPr marL="0" lvl="0" indent="0" defTabSz="800100">
                <a:lnSpc>
                  <a:spcPct val="90000"/>
                </a:lnSpc>
                <a:spcBef>
                  <a:spcPct val="0"/>
                </a:spcBef>
                <a:spcAft>
                  <a:spcPct val="35000"/>
                </a:spcAft>
                <a:buNone/>
              </a:pPr>
              <a:r>
                <a:rPr lang="en-US" altLang="zh-TW" kern="1200" dirty="0"/>
                <a:t>= #</a:t>
              </a:r>
              <a:r>
                <a:rPr lang="zh-TW" altLang="en-US" kern="1200" dirty="0"/>
                <a:t>電台</a:t>
              </a:r>
            </a:p>
            <a:p>
              <a:pPr marL="0" lvl="0" indent="0" defTabSz="800100">
                <a:lnSpc>
                  <a:spcPct val="90000"/>
                </a:lnSpc>
                <a:spcBef>
                  <a:spcPct val="0"/>
                </a:spcBef>
                <a:spcAft>
                  <a:spcPct val="35000"/>
                </a:spcAft>
                <a:buNone/>
              </a:pPr>
              <a:r>
                <a:rPr lang="en-US" altLang="zh-TW" kern="1200" dirty="0"/>
                <a:t>= #</a:t>
              </a:r>
              <a:r>
                <a:rPr lang="zh-TW" altLang="en-US" kern="1200" dirty="0"/>
                <a:t>快捷語</a:t>
              </a:r>
            </a:p>
            <a:p>
              <a:pPr marL="0" lvl="0" indent="0" defTabSz="800100">
                <a:lnSpc>
                  <a:spcPct val="90000"/>
                </a:lnSpc>
                <a:spcBef>
                  <a:spcPct val="0"/>
                </a:spcBef>
                <a:spcAft>
                  <a:spcPct val="35000"/>
                </a:spcAft>
                <a:buNone/>
              </a:pPr>
              <a:r>
                <a:rPr lang="en-US" altLang="zh-TW" kern="1200" dirty="0"/>
                <a:t>= #</a:t>
              </a:r>
              <a:r>
                <a:rPr lang="zh-TW" altLang="en-US" kern="1200" dirty="0"/>
                <a:t>無效命令</a:t>
              </a:r>
            </a:p>
          </p:txBody>
        </p:sp>
      </p:grpSp>
      <p:grpSp>
        <p:nvGrpSpPr>
          <p:cNvPr id="40" name="群組 39">
            <a:extLst>
              <a:ext uri="{FF2B5EF4-FFF2-40B4-BE49-F238E27FC236}">
                <a16:creationId xmlns:a16="http://schemas.microsoft.com/office/drawing/2014/main" id="{B623A7DD-5080-235E-4142-19B6057AA96B}"/>
              </a:ext>
            </a:extLst>
          </p:cNvPr>
          <p:cNvGrpSpPr/>
          <p:nvPr/>
        </p:nvGrpSpPr>
        <p:grpSpPr>
          <a:xfrm>
            <a:off x="8904156" y="3500191"/>
            <a:ext cx="801715" cy="496910"/>
            <a:chOff x="4991835" y="539767"/>
            <a:chExt cx="424778" cy="496910"/>
          </a:xfrm>
        </p:grpSpPr>
        <p:sp>
          <p:nvSpPr>
            <p:cNvPr id="44" name="箭號: 向右 43">
              <a:extLst>
                <a:ext uri="{FF2B5EF4-FFF2-40B4-BE49-F238E27FC236}">
                  <a16:creationId xmlns:a16="http://schemas.microsoft.com/office/drawing/2014/main" id="{2AB37975-C6BC-E1B7-6144-40261DA304A0}"/>
                </a:ext>
              </a:extLst>
            </p:cNvPr>
            <p:cNvSpPr/>
            <p:nvPr/>
          </p:nvSpPr>
          <p:spPr>
            <a:xfrm>
              <a:off x="4991835" y="539767"/>
              <a:ext cx="424778" cy="496910"/>
            </a:xfrm>
            <a:prstGeom prst="leftRightArrow">
              <a:avLst/>
            </a:prstGeom>
          </p:spPr>
          <p:style>
            <a:lnRef idx="0">
              <a:schemeClr val="lt1">
                <a:hueOff val="0"/>
                <a:satOff val="0"/>
                <a:lumOff val="0"/>
                <a:alphaOff val="0"/>
              </a:schemeClr>
            </a:lnRef>
            <a:fillRef idx="1">
              <a:schemeClr val="accent2">
                <a:hueOff val="-1455363"/>
                <a:satOff val="-83928"/>
                <a:lumOff val="8628"/>
                <a:alphaOff val="0"/>
              </a:schemeClr>
            </a:fillRef>
            <a:effectRef idx="0">
              <a:schemeClr val="accent2">
                <a:hueOff val="-1455363"/>
                <a:satOff val="-83928"/>
                <a:lumOff val="8628"/>
                <a:alphaOff val="0"/>
              </a:schemeClr>
            </a:effectRef>
            <a:fontRef idx="minor">
              <a:schemeClr val="lt1"/>
            </a:fontRef>
          </p:style>
          <p:txBody>
            <a:bodyPr/>
            <a:lstStyle/>
            <a:p>
              <a:endParaRPr lang="zh-TW" altLang="en-US"/>
            </a:p>
          </p:txBody>
        </p:sp>
        <p:sp>
          <p:nvSpPr>
            <p:cNvPr id="45" name="箭號: 向右 4">
              <a:extLst>
                <a:ext uri="{FF2B5EF4-FFF2-40B4-BE49-F238E27FC236}">
                  <a16:creationId xmlns:a16="http://schemas.microsoft.com/office/drawing/2014/main" id="{BDCC19A1-9912-9DE0-EA56-1D94C2FFFDDA}"/>
                </a:ext>
              </a:extLst>
            </p:cNvPr>
            <p:cNvSpPr txBox="1"/>
            <p:nvPr/>
          </p:nvSpPr>
          <p:spPr>
            <a:xfrm>
              <a:off x="4991835" y="639149"/>
              <a:ext cx="297345" cy="298146"/>
            </a:xfrm>
            <a:prstGeom prst="leftRightArrow">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kern="1200"/>
            </a:p>
          </p:txBody>
        </p:sp>
      </p:grpSp>
      <p:grpSp>
        <p:nvGrpSpPr>
          <p:cNvPr id="41" name="群組 40">
            <a:extLst>
              <a:ext uri="{FF2B5EF4-FFF2-40B4-BE49-F238E27FC236}">
                <a16:creationId xmlns:a16="http://schemas.microsoft.com/office/drawing/2014/main" id="{1FC7FF5C-B6AD-9EAA-7E65-C50ACD009F24}"/>
              </a:ext>
            </a:extLst>
          </p:cNvPr>
          <p:cNvGrpSpPr/>
          <p:nvPr/>
        </p:nvGrpSpPr>
        <p:grpSpPr>
          <a:xfrm>
            <a:off x="9906238" y="3147545"/>
            <a:ext cx="2003670" cy="1202202"/>
            <a:chOff x="5616980" y="187121"/>
            <a:chExt cx="2003670" cy="1202202"/>
          </a:xfrm>
          <a:solidFill>
            <a:srgbClr val="526188"/>
          </a:solidFill>
        </p:grpSpPr>
        <p:sp>
          <p:nvSpPr>
            <p:cNvPr id="42" name="矩形: 圓角 41">
              <a:extLst>
                <a:ext uri="{FF2B5EF4-FFF2-40B4-BE49-F238E27FC236}">
                  <a16:creationId xmlns:a16="http://schemas.microsoft.com/office/drawing/2014/main" id="{21AB27DB-9FE6-6D90-7749-A17293BC6530}"/>
                </a:ext>
              </a:extLst>
            </p:cNvPr>
            <p:cNvSpPr/>
            <p:nvPr/>
          </p:nvSpPr>
          <p:spPr>
            <a:xfrm>
              <a:off x="5616980" y="187121"/>
              <a:ext cx="2003670" cy="1202202"/>
            </a:xfrm>
            <a:prstGeom prst="roundRect">
              <a:avLst>
                <a:gd name="adj" fmla="val 10000"/>
              </a:avLst>
            </a:prstGeom>
            <a:grpFill/>
          </p:spPr>
          <p:style>
            <a:lnRef idx="2">
              <a:schemeClr val="lt1">
                <a:hueOff val="0"/>
                <a:satOff val="0"/>
                <a:lumOff val="0"/>
                <a:alphaOff val="0"/>
              </a:schemeClr>
            </a:lnRef>
            <a:fillRef idx="1">
              <a:schemeClr val="accent2">
                <a:hueOff val="-1455363"/>
                <a:satOff val="-83928"/>
                <a:lumOff val="8628"/>
                <a:alphaOff val="0"/>
              </a:schemeClr>
            </a:fillRef>
            <a:effectRef idx="0">
              <a:schemeClr val="accent2">
                <a:hueOff val="-1455363"/>
                <a:satOff val="-83928"/>
                <a:lumOff val="8628"/>
                <a:alphaOff val="0"/>
              </a:schemeClr>
            </a:effectRef>
            <a:fontRef idx="minor">
              <a:schemeClr val="lt1"/>
            </a:fontRef>
          </p:style>
          <p:txBody>
            <a:bodyPr/>
            <a:lstStyle/>
            <a:p>
              <a:endParaRPr lang="zh-TW" altLang="en-US"/>
            </a:p>
          </p:txBody>
        </p:sp>
        <p:sp>
          <p:nvSpPr>
            <p:cNvPr id="43" name="矩形: 圓角 6">
              <a:extLst>
                <a:ext uri="{FF2B5EF4-FFF2-40B4-BE49-F238E27FC236}">
                  <a16:creationId xmlns:a16="http://schemas.microsoft.com/office/drawing/2014/main" id="{6AE5A96A-5595-6565-60CE-8C32DA063FB5}"/>
                </a:ext>
              </a:extLst>
            </p:cNvPr>
            <p:cNvSpPr txBox="1"/>
            <p:nvPr/>
          </p:nvSpPr>
          <p:spPr>
            <a:xfrm>
              <a:off x="5652191" y="222332"/>
              <a:ext cx="1933248" cy="1131780"/>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kern="1200" dirty="0"/>
                <a:t>ESP32</a:t>
              </a:r>
              <a:r>
                <a:rPr lang="zh-CN" altLang="en-US" kern="1200"/>
                <a:t>播放</a:t>
              </a:r>
              <a:endParaRPr lang="en-US" kern="1200" dirty="0"/>
            </a:p>
          </p:txBody>
        </p:sp>
      </p:grpSp>
      <p:grpSp>
        <p:nvGrpSpPr>
          <p:cNvPr id="46" name="群組 45">
            <a:extLst>
              <a:ext uri="{FF2B5EF4-FFF2-40B4-BE49-F238E27FC236}">
                <a16:creationId xmlns:a16="http://schemas.microsoft.com/office/drawing/2014/main" id="{65BA095C-04DA-F426-0503-E9B4D8FB0650}"/>
              </a:ext>
            </a:extLst>
          </p:cNvPr>
          <p:cNvGrpSpPr/>
          <p:nvPr/>
        </p:nvGrpSpPr>
        <p:grpSpPr>
          <a:xfrm>
            <a:off x="5158403" y="3518230"/>
            <a:ext cx="573170" cy="465668"/>
            <a:chOff x="2043814" y="461136"/>
            <a:chExt cx="398071" cy="465668"/>
          </a:xfrm>
        </p:grpSpPr>
        <p:sp>
          <p:nvSpPr>
            <p:cNvPr id="47" name="箭號: 向右 46">
              <a:extLst>
                <a:ext uri="{FF2B5EF4-FFF2-40B4-BE49-F238E27FC236}">
                  <a16:creationId xmlns:a16="http://schemas.microsoft.com/office/drawing/2014/main" id="{471A6B83-F70C-CE4C-B699-D15C138D3991}"/>
                </a:ext>
              </a:extLst>
            </p:cNvPr>
            <p:cNvSpPr/>
            <p:nvPr/>
          </p:nvSpPr>
          <p:spPr>
            <a:xfrm>
              <a:off x="2043814" y="461136"/>
              <a:ext cx="398071" cy="465668"/>
            </a:xfrm>
            <a:prstGeom prst="rightArrow">
              <a:avLst>
                <a:gd name="adj1" fmla="val 60000"/>
                <a:gd name="adj2" fmla="val 50000"/>
              </a:avLst>
            </a:prstGeom>
          </p:spPr>
          <p:style>
            <a:lnRef idx="0">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a:lstStyle/>
            <a:p>
              <a:endParaRPr lang="zh-TW" altLang="en-US"/>
            </a:p>
          </p:txBody>
        </p:sp>
        <p:sp>
          <p:nvSpPr>
            <p:cNvPr id="48" name="箭號: 向右 4">
              <a:extLst>
                <a:ext uri="{FF2B5EF4-FFF2-40B4-BE49-F238E27FC236}">
                  <a16:creationId xmlns:a16="http://schemas.microsoft.com/office/drawing/2014/main" id="{D07421A9-EE09-A7C5-AECB-DE1CABB02EAC}"/>
                </a:ext>
              </a:extLst>
            </p:cNvPr>
            <p:cNvSpPr txBox="1"/>
            <p:nvPr/>
          </p:nvSpPr>
          <p:spPr>
            <a:xfrm>
              <a:off x="2043814" y="554270"/>
              <a:ext cx="278650" cy="27940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zh-TW" altLang="en-US" kern="1200"/>
            </a:p>
          </p:txBody>
        </p:sp>
      </p:grpSp>
      <p:grpSp>
        <p:nvGrpSpPr>
          <p:cNvPr id="49" name="群組 48">
            <a:extLst>
              <a:ext uri="{FF2B5EF4-FFF2-40B4-BE49-F238E27FC236}">
                <a16:creationId xmlns:a16="http://schemas.microsoft.com/office/drawing/2014/main" id="{FB84B0FB-FAFD-B036-5186-A4B827733E6A}"/>
              </a:ext>
            </a:extLst>
          </p:cNvPr>
          <p:cNvGrpSpPr/>
          <p:nvPr/>
        </p:nvGrpSpPr>
        <p:grpSpPr>
          <a:xfrm>
            <a:off x="6044145" y="2612444"/>
            <a:ext cx="2443435" cy="582841"/>
            <a:chOff x="4632748" y="559810"/>
            <a:chExt cx="1652649" cy="991589"/>
          </a:xfrm>
        </p:grpSpPr>
        <p:sp>
          <p:nvSpPr>
            <p:cNvPr id="50" name="矩形: 圓角 49">
              <a:extLst>
                <a:ext uri="{FF2B5EF4-FFF2-40B4-BE49-F238E27FC236}">
                  <a16:creationId xmlns:a16="http://schemas.microsoft.com/office/drawing/2014/main" id="{BBEAB4DE-A18F-D446-4DD4-25D25A1D27F5}"/>
                </a:ext>
              </a:extLst>
            </p:cNvPr>
            <p:cNvSpPr/>
            <p:nvPr/>
          </p:nvSpPr>
          <p:spPr>
            <a:xfrm>
              <a:off x="4632748" y="559810"/>
              <a:ext cx="1652649" cy="991589"/>
            </a:xfrm>
            <a:prstGeom prst="roundRect">
              <a:avLst>
                <a:gd name="adj" fmla="val 10000"/>
              </a:avLst>
            </a:prstGeom>
          </p:spPr>
          <p:style>
            <a:lnRef idx="2">
              <a:schemeClr val="lt1">
                <a:hueOff val="0"/>
                <a:satOff val="0"/>
                <a:lumOff val="0"/>
                <a:alphaOff val="0"/>
              </a:schemeClr>
            </a:lnRef>
            <a:fillRef idx="1">
              <a:schemeClr val="accent2">
                <a:hueOff val="-727682"/>
                <a:satOff val="-41964"/>
                <a:lumOff val="4314"/>
                <a:alphaOff val="0"/>
              </a:schemeClr>
            </a:fillRef>
            <a:effectRef idx="0">
              <a:schemeClr val="accent2">
                <a:hueOff val="-727682"/>
                <a:satOff val="-41964"/>
                <a:lumOff val="4314"/>
                <a:alphaOff val="0"/>
              </a:schemeClr>
            </a:effectRef>
            <a:fontRef idx="minor">
              <a:schemeClr val="lt1"/>
            </a:fontRef>
          </p:style>
          <p:txBody>
            <a:bodyPr/>
            <a:lstStyle/>
            <a:p>
              <a:endParaRPr lang="zh-TW" altLang="en-US"/>
            </a:p>
          </p:txBody>
        </p:sp>
        <p:sp>
          <p:nvSpPr>
            <p:cNvPr id="51" name="矩形: 圓角 6">
              <a:extLst>
                <a:ext uri="{FF2B5EF4-FFF2-40B4-BE49-F238E27FC236}">
                  <a16:creationId xmlns:a16="http://schemas.microsoft.com/office/drawing/2014/main" id="{2621A9EE-BF9E-34F0-0211-34C9981C258E}"/>
                </a:ext>
              </a:extLst>
            </p:cNvPr>
            <p:cNvSpPr txBox="1"/>
            <p:nvPr/>
          </p:nvSpPr>
          <p:spPr>
            <a:xfrm>
              <a:off x="4661793" y="588854"/>
              <a:ext cx="1594563" cy="93350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p>
              <a:pPr marL="0" lvl="0" indent="0" defTabSz="800100">
                <a:lnSpc>
                  <a:spcPct val="90000"/>
                </a:lnSpc>
                <a:spcBef>
                  <a:spcPct val="0"/>
                </a:spcBef>
                <a:spcAft>
                  <a:spcPct val="35000"/>
                </a:spcAft>
                <a:buNone/>
              </a:pPr>
              <a:r>
                <a:rPr lang="en-US" altLang="zh-TW" b="0" i="0" dirty="0">
                  <a:solidFill>
                    <a:srgbClr val="FFFFFF"/>
                  </a:solidFill>
                  <a:effectLst/>
                  <a:ea typeface="KaiTi" panose="02010609060101010101" pitchFamily="49" charset="-122"/>
                </a:rPr>
                <a:t>=text? -&gt; Google TTS</a:t>
              </a:r>
              <a:endParaRPr lang="zh-TW" altLang="en-US" kern="1200" dirty="0"/>
            </a:p>
          </p:txBody>
        </p:sp>
      </p:grpSp>
      <p:grpSp>
        <p:nvGrpSpPr>
          <p:cNvPr id="52" name="群組 51">
            <a:extLst>
              <a:ext uri="{FF2B5EF4-FFF2-40B4-BE49-F238E27FC236}">
                <a16:creationId xmlns:a16="http://schemas.microsoft.com/office/drawing/2014/main" id="{4B38C2DA-D7BE-5DAC-45C1-6AA311DD905F}"/>
              </a:ext>
            </a:extLst>
          </p:cNvPr>
          <p:cNvGrpSpPr/>
          <p:nvPr/>
        </p:nvGrpSpPr>
        <p:grpSpPr>
          <a:xfrm>
            <a:off x="6044144" y="3327857"/>
            <a:ext cx="2443435" cy="669718"/>
            <a:chOff x="4632748" y="559810"/>
            <a:chExt cx="1652649" cy="991589"/>
          </a:xfrm>
        </p:grpSpPr>
        <p:sp>
          <p:nvSpPr>
            <p:cNvPr id="53" name="矩形: 圓角 52">
              <a:extLst>
                <a:ext uri="{FF2B5EF4-FFF2-40B4-BE49-F238E27FC236}">
                  <a16:creationId xmlns:a16="http://schemas.microsoft.com/office/drawing/2014/main" id="{F6F7F396-6ED4-C5AB-A2FD-194E6A828CC9}"/>
                </a:ext>
              </a:extLst>
            </p:cNvPr>
            <p:cNvSpPr/>
            <p:nvPr/>
          </p:nvSpPr>
          <p:spPr>
            <a:xfrm>
              <a:off x="4632748" y="559810"/>
              <a:ext cx="1652649" cy="991589"/>
            </a:xfrm>
            <a:prstGeom prst="roundRect">
              <a:avLst>
                <a:gd name="adj" fmla="val 10000"/>
              </a:avLst>
            </a:prstGeom>
          </p:spPr>
          <p:style>
            <a:lnRef idx="2">
              <a:schemeClr val="lt1">
                <a:hueOff val="0"/>
                <a:satOff val="0"/>
                <a:lumOff val="0"/>
                <a:alphaOff val="0"/>
              </a:schemeClr>
            </a:lnRef>
            <a:fillRef idx="1">
              <a:schemeClr val="accent2">
                <a:hueOff val="-727682"/>
                <a:satOff val="-41964"/>
                <a:lumOff val="4314"/>
                <a:alphaOff val="0"/>
              </a:schemeClr>
            </a:fillRef>
            <a:effectRef idx="0">
              <a:schemeClr val="accent2">
                <a:hueOff val="-727682"/>
                <a:satOff val="-41964"/>
                <a:lumOff val="4314"/>
                <a:alphaOff val="0"/>
              </a:schemeClr>
            </a:effectRef>
            <a:fontRef idx="minor">
              <a:schemeClr val="lt1"/>
            </a:fontRef>
          </p:style>
          <p:txBody>
            <a:bodyPr/>
            <a:lstStyle/>
            <a:p>
              <a:endParaRPr lang="zh-TW" altLang="en-US"/>
            </a:p>
          </p:txBody>
        </p:sp>
        <p:sp>
          <p:nvSpPr>
            <p:cNvPr id="54" name="矩形: 圓角 6">
              <a:extLst>
                <a:ext uri="{FF2B5EF4-FFF2-40B4-BE49-F238E27FC236}">
                  <a16:creationId xmlns:a16="http://schemas.microsoft.com/office/drawing/2014/main" id="{80D442DF-B939-8FAF-8E41-B078615D912D}"/>
                </a:ext>
              </a:extLst>
            </p:cNvPr>
            <p:cNvSpPr txBox="1"/>
            <p:nvPr/>
          </p:nvSpPr>
          <p:spPr>
            <a:xfrm>
              <a:off x="4661793" y="588854"/>
              <a:ext cx="1594563" cy="93350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p>
              <a:pPr defTabSz="800100">
                <a:lnSpc>
                  <a:spcPct val="90000"/>
                </a:lnSpc>
                <a:spcBef>
                  <a:spcPct val="0"/>
                </a:spcBef>
                <a:spcAft>
                  <a:spcPct val="35000"/>
                </a:spcAft>
              </a:pPr>
              <a:r>
                <a:rPr lang="en-US" altLang="zh-TW" b="0" i="0" dirty="0">
                  <a:solidFill>
                    <a:srgbClr val="FFFFFF"/>
                  </a:solidFill>
                  <a:effectLst/>
                  <a:ea typeface="KaiTi" panose="02010609060101010101" pitchFamily="49" charset="-122"/>
                </a:rPr>
                <a:t>=audio? -&gt; Get Line </a:t>
              </a:r>
            </a:p>
            <a:p>
              <a:pPr defTabSz="800100">
                <a:lnSpc>
                  <a:spcPct val="90000"/>
                </a:lnSpc>
                <a:spcBef>
                  <a:spcPct val="0"/>
                </a:spcBef>
                <a:spcAft>
                  <a:spcPct val="35000"/>
                </a:spcAft>
              </a:pPr>
              <a:r>
                <a:rPr lang="en-US" altLang="zh-TW" b="0" i="0" dirty="0">
                  <a:solidFill>
                    <a:srgbClr val="FFFFFF"/>
                  </a:solidFill>
                  <a:effectLst/>
                  <a:ea typeface="KaiTi" panose="02010609060101010101" pitchFamily="49" charset="-122"/>
                </a:rPr>
                <a:t>-&gt;FFMPEG</a:t>
              </a:r>
              <a:endParaRPr lang="zh-TW" altLang="en-US" kern="1200" dirty="0"/>
            </a:p>
          </p:txBody>
        </p:sp>
      </p:grpSp>
    </p:spTree>
    <p:extLst>
      <p:ext uri="{BB962C8B-B14F-4D97-AF65-F5344CB8AC3E}">
        <p14:creationId xmlns:p14="http://schemas.microsoft.com/office/powerpoint/2010/main" val="23800163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標題 16">
            <a:extLst>
              <a:ext uri="{FF2B5EF4-FFF2-40B4-BE49-F238E27FC236}">
                <a16:creationId xmlns:a16="http://schemas.microsoft.com/office/drawing/2014/main" id="{A3AF32EE-35E9-0AC9-C0F1-B11413705EAF}"/>
              </a:ext>
            </a:extLst>
          </p:cNvPr>
          <p:cNvSpPr>
            <a:spLocks noGrp="1"/>
          </p:cNvSpPr>
          <p:nvPr>
            <p:ph type="title"/>
          </p:nvPr>
        </p:nvSpPr>
        <p:spPr>
          <a:xfrm>
            <a:off x="1371597" y="348865"/>
            <a:ext cx="10044023" cy="877729"/>
          </a:xfrm>
        </p:spPr>
        <p:txBody>
          <a:bodyPr vert="horz" lIns="91440" tIns="45720" rIns="91440" bIns="45720" rtlCol="0" anchor="ctr">
            <a:normAutofit/>
          </a:bodyPr>
          <a:lstStyle/>
          <a:p>
            <a:r>
              <a:rPr lang="zh-TW" altLang="en-US" sz="4000" kern="1200" dirty="0">
                <a:solidFill>
                  <a:srgbClr val="FFFFFF"/>
                </a:solidFill>
                <a:latin typeface="+mj-lt"/>
                <a:ea typeface="+mj-ea"/>
                <a:cs typeface="+mj-cs"/>
              </a:rPr>
              <a:t>第</a:t>
            </a:r>
            <a:r>
              <a:rPr lang="zh-CN" altLang="en-US" sz="4000" kern="1200" dirty="0">
                <a:solidFill>
                  <a:srgbClr val="FFFFFF"/>
                </a:solidFill>
                <a:latin typeface="+mj-lt"/>
                <a:ea typeface="+mj-ea"/>
                <a:cs typeface="+mj-cs"/>
              </a:rPr>
              <a:t>三</a:t>
            </a:r>
            <a:r>
              <a:rPr lang="zh-TW" altLang="en-US" sz="4000" kern="1200" dirty="0">
                <a:solidFill>
                  <a:srgbClr val="FFFFFF"/>
                </a:solidFill>
                <a:latin typeface="+mj-lt"/>
                <a:ea typeface="+mj-ea"/>
                <a:cs typeface="+mj-cs"/>
              </a:rPr>
              <a:t>板塊</a:t>
            </a:r>
            <a:r>
              <a:rPr lang="en-US" altLang="zh-CN" sz="4000" kern="1200" dirty="0">
                <a:solidFill>
                  <a:srgbClr val="FFFFFF"/>
                </a:solidFill>
                <a:latin typeface="+mj-lt"/>
                <a:ea typeface="+mj-ea"/>
                <a:cs typeface="+mj-cs"/>
              </a:rPr>
              <a:t>- webhook &amp; </a:t>
            </a:r>
            <a:r>
              <a:rPr lang="zh-CN" altLang="en-US" sz="4000" b="1" kern="1200" dirty="0">
                <a:solidFill>
                  <a:srgbClr val="FFFFFF"/>
                </a:solidFill>
                <a:latin typeface="+mj-lt"/>
                <a:ea typeface="+mj-ea"/>
                <a:cs typeface="+mj-cs"/>
              </a:rPr>
              <a:t>文字</a:t>
            </a:r>
            <a:r>
              <a:rPr lang="zh-CN" altLang="en-US" sz="4000" kern="1200" dirty="0">
                <a:solidFill>
                  <a:srgbClr val="FFFFFF"/>
                </a:solidFill>
                <a:latin typeface="+mj-lt"/>
                <a:ea typeface="+mj-ea"/>
                <a:cs typeface="+mj-cs"/>
              </a:rPr>
              <a:t> </a:t>
            </a:r>
            <a:r>
              <a:rPr lang="en-US" altLang="zh-CN" sz="4000" kern="1200" dirty="0">
                <a:solidFill>
                  <a:srgbClr val="FFFFFF"/>
                </a:solidFill>
                <a:latin typeface="+mj-lt"/>
                <a:ea typeface="+mj-ea"/>
                <a:cs typeface="+mj-cs"/>
              </a:rPr>
              <a:t>&amp; Google TTS</a:t>
            </a:r>
            <a:r>
              <a:rPr lang="zh-TW" altLang="en-US" sz="4000" kern="1200" dirty="0">
                <a:solidFill>
                  <a:srgbClr val="FFFFFF"/>
                </a:solidFill>
                <a:latin typeface="+mj-lt"/>
                <a:ea typeface="+mj-ea"/>
                <a:cs typeface="+mj-cs"/>
              </a:rPr>
              <a:t> </a:t>
            </a:r>
          </a:p>
        </p:txBody>
      </p:sp>
      <p:pic>
        <p:nvPicPr>
          <p:cNvPr id="3" name="圖片 2">
            <a:extLst>
              <a:ext uri="{FF2B5EF4-FFF2-40B4-BE49-F238E27FC236}">
                <a16:creationId xmlns:a16="http://schemas.microsoft.com/office/drawing/2014/main" id="{1AFB5E88-E107-1187-C7A7-6E7A93D9AA57}"/>
              </a:ext>
            </a:extLst>
          </p:cNvPr>
          <p:cNvPicPr>
            <a:picLocks noChangeAspect="1"/>
          </p:cNvPicPr>
          <p:nvPr/>
        </p:nvPicPr>
        <p:blipFill rotWithShape="1">
          <a:blip r:embed="rId3"/>
          <a:srcRect r="36468"/>
          <a:stretch/>
        </p:blipFill>
        <p:spPr>
          <a:xfrm>
            <a:off x="6702632" y="2466610"/>
            <a:ext cx="4876002" cy="3701968"/>
          </a:xfrm>
          <a:prstGeom prst="rect">
            <a:avLst/>
          </a:prstGeom>
          <a:ln w="19050">
            <a:solidFill>
              <a:schemeClr val="tx1"/>
            </a:solidFill>
          </a:ln>
        </p:spPr>
      </p:pic>
      <p:sp>
        <p:nvSpPr>
          <p:cNvPr id="5" name="任意多边形: 形状 4"/>
          <p:cNvSpPr/>
          <p:nvPr/>
        </p:nvSpPr>
        <p:spPr bwMode="auto">
          <a:xfrm flipH="1">
            <a:off x="0" y="5871029"/>
            <a:ext cx="12192000" cy="1012232"/>
          </a:xfrm>
          <a:custGeom>
            <a:avLst/>
            <a:gdLst>
              <a:gd name="connsiteX0" fmla="*/ 2457949 w 12192000"/>
              <a:gd name="connsiteY0" fmla="*/ 0 h 1012232"/>
              <a:gd name="connsiteX1" fmla="*/ 9057549 w 12192000"/>
              <a:gd name="connsiteY1" fmla="*/ 610553 h 1012232"/>
              <a:gd name="connsiteX2" fmla="*/ 12192000 w 12192000"/>
              <a:gd name="connsiteY2" fmla="*/ 305277 h 1012232"/>
              <a:gd name="connsiteX3" fmla="*/ 12192000 w 12192000"/>
              <a:gd name="connsiteY3" fmla="*/ 1012232 h 1012232"/>
              <a:gd name="connsiteX4" fmla="*/ 114300 w 12192000"/>
              <a:gd name="connsiteY4" fmla="*/ 1012232 h 1012232"/>
              <a:gd name="connsiteX5" fmla="*/ 0 w 12192000"/>
              <a:gd name="connsiteY5" fmla="*/ 1012232 h 1012232"/>
              <a:gd name="connsiteX6" fmla="*/ 0 w 12192000"/>
              <a:gd name="connsiteY6" fmla="*/ 160434 h 1012232"/>
              <a:gd name="connsiteX7" fmla="*/ 270087 w 12192000"/>
              <a:gd name="connsiteY7" fmla="*/ 129128 h 1012232"/>
              <a:gd name="connsiteX8" fmla="*/ 2457949 w 12192000"/>
              <a:gd name="connsiteY8" fmla="*/ 0 h 1012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1012232">
                <a:moveTo>
                  <a:pt x="2457949" y="0"/>
                </a:moveTo>
                <a:cubicBezTo>
                  <a:pt x="4506845" y="0"/>
                  <a:pt x="7360920" y="610553"/>
                  <a:pt x="9057549" y="610553"/>
                </a:cubicBezTo>
                <a:cubicBezTo>
                  <a:pt x="10754179" y="610553"/>
                  <a:pt x="12192000" y="305277"/>
                  <a:pt x="12192000" y="305277"/>
                </a:cubicBezTo>
                <a:cubicBezTo>
                  <a:pt x="12192000" y="1012232"/>
                  <a:pt x="12192000" y="1012232"/>
                  <a:pt x="12192000" y="1012232"/>
                </a:cubicBezTo>
                <a:cubicBezTo>
                  <a:pt x="5290457" y="1012232"/>
                  <a:pt x="1839686" y="1012232"/>
                  <a:pt x="114300" y="1012232"/>
                </a:cubicBezTo>
                <a:lnTo>
                  <a:pt x="0" y="1012232"/>
                </a:lnTo>
                <a:lnTo>
                  <a:pt x="0" y="160434"/>
                </a:lnTo>
                <a:lnTo>
                  <a:pt x="270087" y="129128"/>
                </a:lnTo>
                <a:cubicBezTo>
                  <a:pt x="925321" y="57390"/>
                  <a:pt x="1689613" y="0"/>
                  <a:pt x="2457949" y="0"/>
                </a:cubicBezTo>
                <a:close/>
              </a:path>
            </a:pathLst>
          </a:custGeom>
          <a:solidFill>
            <a:srgbClr val="52618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solidFill>
                <a:schemeClr val="lt1"/>
              </a:solidFill>
              <a:latin typeface="Arial" panose="020B0604020202020204" pitchFamily="34" charset="0"/>
              <a:ea typeface="思源黑体 CN Normal" panose="020B0400000000000000" pitchFamily="34" charset="-122"/>
              <a:sym typeface="Arial" panose="020B0604020202020204" pitchFamily="34" charset="0"/>
            </a:endParaRPr>
          </a:p>
        </p:txBody>
      </p:sp>
      <p:sp>
        <p:nvSpPr>
          <p:cNvPr id="8" name="文字方塊 7">
            <a:extLst>
              <a:ext uri="{FF2B5EF4-FFF2-40B4-BE49-F238E27FC236}">
                <a16:creationId xmlns:a16="http://schemas.microsoft.com/office/drawing/2014/main" id="{717D4F75-79D4-43E1-93C0-5BD44A5C6F1D}"/>
              </a:ext>
            </a:extLst>
          </p:cNvPr>
          <p:cNvSpPr txBox="1"/>
          <p:nvPr/>
        </p:nvSpPr>
        <p:spPr>
          <a:xfrm>
            <a:off x="606632" y="1924820"/>
            <a:ext cx="6096000" cy="1015663"/>
          </a:xfrm>
          <a:prstGeom prst="rect">
            <a:avLst/>
          </a:prstGeom>
          <a:noFill/>
        </p:spPr>
        <p:txBody>
          <a:bodyPr wrap="square">
            <a:spAutoFit/>
          </a:bodyPr>
          <a:lstStyle/>
          <a:p>
            <a:pPr marL="285750" indent="-285750">
              <a:buFont typeface="Arial" panose="020B0604020202020204" pitchFamily="34" charset="0"/>
              <a:buChar char="•"/>
            </a:pPr>
            <a:r>
              <a:rPr lang="en-US" altLang="zh-CN" sz="2000" dirty="0" err="1"/>
              <a:t>json_decode</a:t>
            </a:r>
            <a:r>
              <a:rPr lang="en-US" altLang="zh-CN" sz="2000" dirty="0"/>
              <a:t> </a:t>
            </a:r>
            <a:r>
              <a:rPr lang="zh-CN" altLang="en-US" sz="2000" dirty="0"/>
              <a:t>將 </a:t>
            </a:r>
            <a:r>
              <a:rPr lang="en-US" altLang="zh-CN" sz="2000" dirty="0"/>
              <a:t>JSON </a:t>
            </a:r>
            <a:r>
              <a:rPr lang="zh-CN" altLang="en-US" sz="2000" dirty="0"/>
              <a:t>字串解碼為關聯陣列</a:t>
            </a:r>
            <a:endParaRPr lang="en-US" altLang="zh-CN" sz="2000" dirty="0"/>
          </a:p>
          <a:p>
            <a:pPr marL="285750" indent="-285750">
              <a:buFont typeface="Arial" panose="020B0604020202020204" pitchFamily="34" charset="0"/>
              <a:buChar char="•"/>
            </a:pPr>
            <a:r>
              <a:rPr lang="zh-CN" altLang="en-US" sz="2000" dirty="0"/>
              <a:t>將 </a:t>
            </a:r>
            <a:r>
              <a:rPr lang="en-US" altLang="zh-CN" sz="2000" dirty="0"/>
              <a:t>Unicode </a:t>
            </a:r>
            <a:r>
              <a:rPr lang="zh-CN" altLang="en-US" sz="2000" dirty="0"/>
              <a:t>轉義字元解碼為相應的中文字元</a:t>
            </a:r>
            <a:endParaRPr lang="en-US" altLang="zh-CN" sz="2000" dirty="0"/>
          </a:p>
          <a:p>
            <a:pPr marL="285750" indent="-285750">
              <a:buFont typeface="Arial" panose="020B0604020202020204" pitchFamily="34" charset="0"/>
              <a:buChar char="•"/>
            </a:pPr>
            <a:r>
              <a:rPr lang="zh-CN" altLang="en-US" sz="2000" dirty="0"/>
              <a:t>谷歌翻譯</a:t>
            </a:r>
            <a:r>
              <a:rPr lang="en-US" altLang="zh-CN" sz="2000" dirty="0"/>
              <a:t>BUG</a:t>
            </a:r>
          </a:p>
        </p:txBody>
      </p:sp>
      <p:pic>
        <p:nvPicPr>
          <p:cNvPr id="10" name="圖片 9">
            <a:extLst>
              <a:ext uri="{FF2B5EF4-FFF2-40B4-BE49-F238E27FC236}">
                <a16:creationId xmlns:a16="http://schemas.microsoft.com/office/drawing/2014/main" id="{0EE75717-8D9C-5B33-8524-7B9DD7CC2969}"/>
              </a:ext>
            </a:extLst>
          </p:cNvPr>
          <p:cNvPicPr>
            <a:picLocks noChangeAspect="1"/>
          </p:cNvPicPr>
          <p:nvPr/>
        </p:nvPicPr>
        <p:blipFill>
          <a:blip r:embed="rId4"/>
          <a:stretch>
            <a:fillRect/>
          </a:stretch>
        </p:blipFill>
        <p:spPr>
          <a:xfrm>
            <a:off x="606631" y="4394599"/>
            <a:ext cx="10007707" cy="1576446"/>
          </a:xfrm>
          <a:prstGeom prst="rect">
            <a:avLst/>
          </a:prstGeom>
        </p:spPr>
      </p:pic>
      <p:pic>
        <p:nvPicPr>
          <p:cNvPr id="12" name="圖片 11">
            <a:extLst>
              <a:ext uri="{FF2B5EF4-FFF2-40B4-BE49-F238E27FC236}">
                <a16:creationId xmlns:a16="http://schemas.microsoft.com/office/drawing/2014/main" id="{D525FB5B-D79B-D187-201D-8F6C8EF5C22C}"/>
              </a:ext>
            </a:extLst>
          </p:cNvPr>
          <p:cNvPicPr>
            <a:picLocks noChangeAspect="1"/>
          </p:cNvPicPr>
          <p:nvPr/>
        </p:nvPicPr>
        <p:blipFill>
          <a:blip r:embed="rId5"/>
          <a:stretch>
            <a:fillRect/>
          </a:stretch>
        </p:blipFill>
        <p:spPr>
          <a:xfrm>
            <a:off x="6702632" y="1362291"/>
            <a:ext cx="3816394" cy="975360"/>
          </a:xfrm>
          <a:prstGeom prst="rect">
            <a:avLst/>
          </a:prstGeom>
          <a:ln w="19050">
            <a:solidFill>
              <a:schemeClr val="tx1"/>
            </a:solidFill>
          </a:ln>
        </p:spPr>
      </p:pic>
      <p:sp>
        <p:nvSpPr>
          <p:cNvPr id="4" name="文字方塊 3">
            <a:extLst>
              <a:ext uri="{FF2B5EF4-FFF2-40B4-BE49-F238E27FC236}">
                <a16:creationId xmlns:a16="http://schemas.microsoft.com/office/drawing/2014/main" id="{3CE559E5-74A7-25D8-B264-AD7344AAC5B4}"/>
              </a:ext>
            </a:extLst>
          </p:cNvPr>
          <p:cNvSpPr txBox="1"/>
          <p:nvPr/>
        </p:nvSpPr>
        <p:spPr>
          <a:xfrm>
            <a:off x="7619999" y="6283097"/>
            <a:ext cx="4572001" cy="600164"/>
          </a:xfrm>
          <a:prstGeom prst="rect">
            <a:avLst/>
          </a:prstGeom>
          <a:noFill/>
        </p:spPr>
        <p:txBody>
          <a:bodyPr wrap="square">
            <a:spAutoFit/>
          </a:bodyPr>
          <a:lstStyle/>
          <a:p>
            <a:r>
              <a:rPr lang="en-US" altLang="zh-TW" sz="1100" dirty="0"/>
              <a:t>https://developers.line.biz/en/reference/messaging-api/#message-event</a:t>
            </a:r>
          </a:p>
          <a:p>
            <a:r>
              <a:rPr lang="en-US" altLang="zh-TW" sz="1100" dirty="0"/>
              <a:t>https://developers.line.biz/en/reference/messaging-api/#wh-audio</a:t>
            </a:r>
          </a:p>
          <a:p>
            <a:r>
              <a:rPr lang="en-US" altLang="zh-TW" sz="1100" dirty="0"/>
              <a:t>https://developers.line.biz/en/reference/messaging-api/#get-content</a:t>
            </a:r>
            <a:endParaRPr lang="zh-TW" altLang="en-US" sz="1100" dirty="0"/>
          </a:p>
        </p:txBody>
      </p:sp>
    </p:spTree>
    <p:extLst>
      <p:ext uri="{BB962C8B-B14F-4D97-AF65-F5344CB8AC3E}">
        <p14:creationId xmlns:p14="http://schemas.microsoft.com/office/powerpoint/2010/main" val="24507471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標題 16">
            <a:extLst>
              <a:ext uri="{FF2B5EF4-FFF2-40B4-BE49-F238E27FC236}">
                <a16:creationId xmlns:a16="http://schemas.microsoft.com/office/drawing/2014/main" id="{A3AF32EE-35E9-0AC9-C0F1-B11413705EAF}"/>
              </a:ext>
            </a:extLst>
          </p:cNvPr>
          <p:cNvSpPr>
            <a:spLocks noGrp="1"/>
          </p:cNvSpPr>
          <p:nvPr>
            <p:ph type="title"/>
          </p:nvPr>
        </p:nvSpPr>
        <p:spPr>
          <a:xfrm>
            <a:off x="1371597" y="348865"/>
            <a:ext cx="10044023" cy="877729"/>
          </a:xfrm>
        </p:spPr>
        <p:txBody>
          <a:bodyPr vert="horz" lIns="91440" tIns="45720" rIns="91440" bIns="45720" rtlCol="0" anchor="ctr">
            <a:normAutofit/>
          </a:bodyPr>
          <a:lstStyle/>
          <a:p>
            <a:r>
              <a:rPr lang="zh-TW" altLang="en-US" sz="4000" kern="1200" dirty="0">
                <a:solidFill>
                  <a:srgbClr val="FFFFFF"/>
                </a:solidFill>
                <a:latin typeface="+mj-lt"/>
                <a:ea typeface="+mj-ea"/>
                <a:cs typeface="+mj-cs"/>
              </a:rPr>
              <a:t>第</a:t>
            </a:r>
            <a:r>
              <a:rPr lang="zh-CN" altLang="en-US" sz="4000" kern="1200" dirty="0">
                <a:solidFill>
                  <a:srgbClr val="FFFFFF"/>
                </a:solidFill>
                <a:latin typeface="+mj-lt"/>
                <a:ea typeface="+mj-ea"/>
                <a:cs typeface="+mj-cs"/>
              </a:rPr>
              <a:t>三</a:t>
            </a:r>
            <a:r>
              <a:rPr lang="zh-TW" altLang="en-US" sz="4000" kern="1200" dirty="0">
                <a:solidFill>
                  <a:srgbClr val="FFFFFF"/>
                </a:solidFill>
                <a:latin typeface="+mj-lt"/>
                <a:ea typeface="+mj-ea"/>
                <a:cs typeface="+mj-cs"/>
              </a:rPr>
              <a:t>板塊</a:t>
            </a:r>
            <a:r>
              <a:rPr lang="en-US" altLang="zh-CN" sz="4000" kern="1200" dirty="0">
                <a:solidFill>
                  <a:srgbClr val="FFFFFF"/>
                </a:solidFill>
                <a:latin typeface="+mj-lt"/>
                <a:ea typeface="+mj-ea"/>
                <a:cs typeface="+mj-cs"/>
              </a:rPr>
              <a:t>- Line Webhook </a:t>
            </a:r>
            <a:r>
              <a:rPr lang="zh-TW" altLang="en-US" sz="4000" kern="1200" dirty="0">
                <a:solidFill>
                  <a:srgbClr val="FFFFFF"/>
                </a:solidFill>
                <a:latin typeface="+mj-lt"/>
                <a:ea typeface="+mj-ea"/>
                <a:cs typeface="+mj-cs"/>
              </a:rPr>
              <a:t>錄音</a:t>
            </a:r>
          </a:p>
        </p:txBody>
      </p:sp>
      <p:sp>
        <p:nvSpPr>
          <p:cNvPr id="5" name="任意多边形: 形状 4"/>
          <p:cNvSpPr/>
          <p:nvPr/>
        </p:nvSpPr>
        <p:spPr bwMode="auto">
          <a:xfrm flipH="1">
            <a:off x="0" y="5871029"/>
            <a:ext cx="12192000" cy="1012232"/>
          </a:xfrm>
          <a:custGeom>
            <a:avLst/>
            <a:gdLst>
              <a:gd name="connsiteX0" fmla="*/ 2457949 w 12192000"/>
              <a:gd name="connsiteY0" fmla="*/ 0 h 1012232"/>
              <a:gd name="connsiteX1" fmla="*/ 9057549 w 12192000"/>
              <a:gd name="connsiteY1" fmla="*/ 610553 h 1012232"/>
              <a:gd name="connsiteX2" fmla="*/ 12192000 w 12192000"/>
              <a:gd name="connsiteY2" fmla="*/ 305277 h 1012232"/>
              <a:gd name="connsiteX3" fmla="*/ 12192000 w 12192000"/>
              <a:gd name="connsiteY3" fmla="*/ 1012232 h 1012232"/>
              <a:gd name="connsiteX4" fmla="*/ 114300 w 12192000"/>
              <a:gd name="connsiteY4" fmla="*/ 1012232 h 1012232"/>
              <a:gd name="connsiteX5" fmla="*/ 0 w 12192000"/>
              <a:gd name="connsiteY5" fmla="*/ 1012232 h 1012232"/>
              <a:gd name="connsiteX6" fmla="*/ 0 w 12192000"/>
              <a:gd name="connsiteY6" fmla="*/ 160434 h 1012232"/>
              <a:gd name="connsiteX7" fmla="*/ 270087 w 12192000"/>
              <a:gd name="connsiteY7" fmla="*/ 129128 h 1012232"/>
              <a:gd name="connsiteX8" fmla="*/ 2457949 w 12192000"/>
              <a:gd name="connsiteY8" fmla="*/ 0 h 1012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1012232">
                <a:moveTo>
                  <a:pt x="2457949" y="0"/>
                </a:moveTo>
                <a:cubicBezTo>
                  <a:pt x="4506845" y="0"/>
                  <a:pt x="7360920" y="610553"/>
                  <a:pt x="9057549" y="610553"/>
                </a:cubicBezTo>
                <a:cubicBezTo>
                  <a:pt x="10754179" y="610553"/>
                  <a:pt x="12192000" y="305277"/>
                  <a:pt x="12192000" y="305277"/>
                </a:cubicBezTo>
                <a:cubicBezTo>
                  <a:pt x="12192000" y="1012232"/>
                  <a:pt x="12192000" y="1012232"/>
                  <a:pt x="12192000" y="1012232"/>
                </a:cubicBezTo>
                <a:cubicBezTo>
                  <a:pt x="5290457" y="1012232"/>
                  <a:pt x="1839686" y="1012232"/>
                  <a:pt x="114300" y="1012232"/>
                </a:cubicBezTo>
                <a:lnTo>
                  <a:pt x="0" y="1012232"/>
                </a:lnTo>
                <a:lnTo>
                  <a:pt x="0" y="160434"/>
                </a:lnTo>
                <a:lnTo>
                  <a:pt x="270087" y="129128"/>
                </a:lnTo>
                <a:cubicBezTo>
                  <a:pt x="925321" y="57390"/>
                  <a:pt x="1689613" y="0"/>
                  <a:pt x="2457949" y="0"/>
                </a:cubicBezTo>
                <a:close/>
              </a:path>
            </a:pathLst>
          </a:custGeom>
          <a:solidFill>
            <a:srgbClr val="52618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solidFill>
                <a:schemeClr val="lt1"/>
              </a:solidFill>
              <a:latin typeface="Arial" panose="020B0604020202020204" pitchFamily="34" charset="0"/>
              <a:ea typeface="思源黑体 CN Normal" panose="020B0400000000000000" pitchFamily="34" charset="-122"/>
              <a:sym typeface="Arial" panose="020B0604020202020204" pitchFamily="34" charset="0"/>
            </a:endParaRPr>
          </a:p>
        </p:txBody>
      </p:sp>
      <p:pic>
        <p:nvPicPr>
          <p:cNvPr id="9" name="圖片 8">
            <a:extLst>
              <a:ext uri="{FF2B5EF4-FFF2-40B4-BE49-F238E27FC236}">
                <a16:creationId xmlns:a16="http://schemas.microsoft.com/office/drawing/2014/main" id="{F83037CE-72EF-BF46-2C06-F3D2870FB41C}"/>
              </a:ext>
            </a:extLst>
          </p:cNvPr>
          <p:cNvPicPr>
            <a:picLocks noChangeAspect="1"/>
          </p:cNvPicPr>
          <p:nvPr/>
        </p:nvPicPr>
        <p:blipFill>
          <a:blip r:embed="rId2"/>
          <a:stretch>
            <a:fillRect/>
          </a:stretch>
        </p:blipFill>
        <p:spPr>
          <a:xfrm>
            <a:off x="8359140" y="1810174"/>
            <a:ext cx="3659505" cy="3711003"/>
          </a:xfrm>
          <a:prstGeom prst="rect">
            <a:avLst/>
          </a:prstGeom>
          <a:ln w="19050">
            <a:solidFill>
              <a:schemeClr val="tx1"/>
            </a:solidFill>
          </a:ln>
        </p:spPr>
      </p:pic>
      <p:pic>
        <p:nvPicPr>
          <p:cNvPr id="15" name="圖片 14">
            <a:extLst>
              <a:ext uri="{FF2B5EF4-FFF2-40B4-BE49-F238E27FC236}">
                <a16:creationId xmlns:a16="http://schemas.microsoft.com/office/drawing/2014/main" id="{88817C08-1854-3C6D-54ED-E0543A7A39EA}"/>
              </a:ext>
            </a:extLst>
          </p:cNvPr>
          <p:cNvPicPr>
            <a:picLocks noChangeAspect="1"/>
          </p:cNvPicPr>
          <p:nvPr/>
        </p:nvPicPr>
        <p:blipFill>
          <a:blip r:embed="rId3"/>
          <a:stretch>
            <a:fillRect/>
          </a:stretch>
        </p:blipFill>
        <p:spPr>
          <a:xfrm>
            <a:off x="173355" y="1810174"/>
            <a:ext cx="8012430" cy="3711003"/>
          </a:xfrm>
          <a:prstGeom prst="rect">
            <a:avLst/>
          </a:prstGeom>
        </p:spPr>
      </p:pic>
    </p:spTree>
    <p:extLst>
      <p:ext uri="{BB962C8B-B14F-4D97-AF65-F5344CB8AC3E}">
        <p14:creationId xmlns:p14="http://schemas.microsoft.com/office/powerpoint/2010/main" val="17297423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標題 16">
            <a:extLst>
              <a:ext uri="{FF2B5EF4-FFF2-40B4-BE49-F238E27FC236}">
                <a16:creationId xmlns:a16="http://schemas.microsoft.com/office/drawing/2014/main" id="{A3AF32EE-35E9-0AC9-C0F1-B11413705EAF}"/>
              </a:ext>
            </a:extLst>
          </p:cNvPr>
          <p:cNvSpPr>
            <a:spLocks noGrp="1"/>
          </p:cNvSpPr>
          <p:nvPr>
            <p:ph type="title"/>
          </p:nvPr>
        </p:nvSpPr>
        <p:spPr>
          <a:xfrm>
            <a:off x="1371597" y="348865"/>
            <a:ext cx="10044023" cy="877729"/>
          </a:xfrm>
        </p:spPr>
        <p:txBody>
          <a:bodyPr vert="horz" lIns="91440" tIns="45720" rIns="91440" bIns="45720" rtlCol="0" anchor="ctr">
            <a:normAutofit/>
          </a:bodyPr>
          <a:lstStyle/>
          <a:p>
            <a:r>
              <a:rPr lang="zh-TW" altLang="en-US" sz="4000" kern="1200">
                <a:solidFill>
                  <a:srgbClr val="FFFFFF"/>
                </a:solidFill>
                <a:latin typeface="+mj-lt"/>
                <a:ea typeface="+mj-ea"/>
                <a:cs typeface="+mj-cs"/>
              </a:rPr>
              <a:t>第</a:t>
            </a:r>
            <a:r>
              <a:rPr lang="zh-CN" altLang="en-US" sz="4000" kern="1200">
                <a:solidFill>
                  <a:srgbClr val="FFFFFF"/>
                </a:solidFill>
                <a:latin typeface="+mj-lt"/>
                <a:ea typeface="+mj-ea"/>
                <a:cs typeface="+mj-cs"/>
              </a:rPr>
              <a:t>三</a:t>
            </a:r>
            <a:r>
              <a:rPr lang="zh-TW" altLang="en-US" sz="4000" kern="1200">
                <a:solidFill>
                  <a:srgbClr val="FFFFFF"/>
                </a:solidFill>
                <a:latin typeface="+mj-lt"/>
                <a:ea typeface="+mj-ea"/>
                <a:cs typeface="+mj-cs"/>
              </a:rPr>
              <a:t>板塊</a:t>
            </a:r>
            <a:r>
              <a:rPr lang="en-US" altLang="zh-CN" sz="4000" kern="1200">
                <a:solidFill>
                  <a:srgbClr val="FFFFFF"/>
                </a:solidFill>
                <a:latin typeface="+mj-lt"/>
                <a:ea typeface="+mj-ea"/>
                <a:cs typeface="+mj-cs"/>
              </a:rPr>
              <a:t>- Line Webhook </a:t>
            </a:r>
            <a:r>
              <a:rPr lang="zh-TW" altLang="en-US" sz="4000" kern="1200">
                <a:solidFill>
                  <a:srgbClr val="FFFFFF"/>
                </a:solidFill>
                <a:latin typeface="+mj-lt"/>
                <a:ea typeface="+mj-ea"/>
                <a:cs typeface="+mj-cs"/>
              </a:rPr>
              <a:t>文字</a:t>
            </a:r>
            <a:r>
              <a:rPr lang="en-US" altLang="zh-TW" sz="4000" kern="1200">
                <a:solidFill>
                  <a:srgbClr val="FFFFFF"/>
                </a:solidFill>
                <a:latin typeface="+mj-lt"/>
                <a:ea typeface="+mj-ea"/>
                <a:cs typeface="+mj-cs"/>
              </a:rPr>
              <a:t>&amp;</a:t>
            </a:r>
            <a:r>
              <a:rPr lang="zh-TW" altLang="en-US" sz="4000" kern="1200">
                <a:solidFill>
                  <a:srgbClr val="FFFFFF"/>
                </a:solidFill>
                <a:latin typeface="+mj-lt"/>
                <a:ea typeface="+mj-ea"/>
                <a:cs typeface="+mj-cs"/>
              </a:rPr>
              <a:t>錄音 </a:t>
            </a:r>
            <a:endParaRPr lang="zh-TW" altLang="en-US" sz="4000" kern="1200" dirty="0">
              <a:solidFill>
                <a:srgbClr val="FFFFFF"/>
              </a:solidFill>
              <a:latin typeface="+mj-lt"/>
              <a:ea typeface="+mj-ea"/>
              <a:cs typeface="+mj-cs"/>
            </a:endParaRPr>
          </a:p>
        </p:txBody>
      </p:sp>
      <p:sp>
        <p:nvSpPr>
          <p:cNvPr id="5" name="任意多边形: 形状 4"/>
          <p:cNvSpPr/>
          <p:nvPr/>
        </p:nvSpPr>
        <p:spPr bwMode="auto">
          <a:xfrm flipH="1">
            <a:off x="0" y="5871029"/>
            <a:ext cx="12192000" cy="1012232"/>
          </a:xfrm>
          <a:custGeom>
            <a:avLst/>
            <a:gdLst>
              <a:gd name="connsiteX0" fmla="*/ 2457949 w 12192000"/>
              <a:gd name="connsiteY0" fmla="*/ 0 h 1012232"/>
              <a:gd name="connsiteX1" fmla="*/ 9057549 w 12192000"/>
              <a:gd name="connsiteY1" fmla="*/ 610553 h 1012232"/>
              <a:gd name="connsiteX2" fmla="*/ 12192000 w 12192000"/>
              <a:gd name="connsiteY2" fmla="*/ 305277 h 1012232"/>
              <a:gd name="connsiteX3" fmla="*/ 12192000 w 12192000"/>
              <a:gd name="connsiteY3" fmla="*/ 1012232 h 1012232"/>
              <a:gd name="connsiteX4" fmla="*/ 114300 w 12192000"/>
              <a:gd name="connsiteY4" fmla="*/ 1012232 h 1012232"/>
              <a:gd name="connsiteX5" fmla="*/ 0 w 12192000"/>
              <a:gd name="connsiteY5" fmla="*/ 1012232 h 1012232"/>
              <a:gd name="connsiteX6" fmla="*/ 0 w 12192000"/>
              <a:gd name="connsiteY6" fmla="*/ 160434 h 1012232"/>
              <a:gd name="connsiteX7" fmla="*/ 270087 w 12192000"/>
              <a:gd name="connsiteY7" fmla="*/ 129128 h 1012232"/>
              <a:gd name="connsiteX8" fmla="*/ 2457949 w 12192000"/>
              <a:gd name="connsiteY8" fmla="*/ 0 h 1012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1012232">
                <a:moveTo>
                  <a:pt x="2457949" y="0"/>
                </a:moveTo>
                <a:cubicBezTo>
                  <a:pt x="4506845" y="0"/>
                  <a:pt x="7360920" y="610553"/>
                  <a:pt x="9057549" y="610553"/>
                </a:cubicBezTo>
                <a:cubicBezTo>
                  <a:pt x="10754179" y="610553"/>
                  <a:pt x="12192000" y="305277"/>
                  <a:pt x="12192000" y="305277"/>
                </a:cubicBezTo>
                <a:cubicBezTo>
                  <a:pt x="12192000" y="1012232"/>
                  <a:pt x="12192000" y="1012232"/>
                  <a:pt x="12192000" y="1012232"/>
                </a:cubicBezTo>
                <a:cubicBezTo>
                  <a:pt x="5290457" y="1012232"/>
                  <a:pt x="1839686" y="1012232"/>
                  <a:pt x="114300" y="1012232"/>
                </a:cubicBezTo>
                <a:lnTo>
                  <a:pt x="0" y="1012232"/>
                </a:lnTo>
                <a:lnTo>
                  <a:pt x="0" y="160434"/>
                </a:lnTo>
                <a:lnTo>
                  <a:pt x="270087" y="129128"/>
                </a:lnTo>
                <a:cubicBezTo>
                  <a:pt x="925321" y="57390"/>
                  <a:pt x="1689613" y="0"/>
                  <a:pt x="2457949" y="0"/>
                </a:cubicBezTo>
                <a:close/>
              </a:path>
            </a:pathLst>
          </a:custGeom>
          <a:solidFill>
            <a:srgbClr val="52618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solidFill>
                <a:schemeClr val="lt1"/>
              </a:solidFill>
              <a:latin typeface="Arial" panose="020B0604020202020204" pitchFamily="34" charset="0"/>
              <a:ea typeface="思源黑体 CN Normal" panose="020B0400000000000000" pitchFamily="34" charset="-122"/>
              <a:sym typeface="Arial" panose="020B0604020202020204" pitchFamily="34" charset="0"/>
            </a:endParaRPr>
          </a:p>
        </p:txBody>
      </p:sp>
      <p:sp>
        <p:nvSpPr>
          <p:cNvPr id="2" name="矩形: 圓角 1">
            <a:extLst>
              <a:ext uri="{FF2B5EF4-FFF2-40B4-BE49-F238E27FC236}">
                <a16:creationId xmlns:a16="http://schemas.microsoft.com/office/drawing/2014/main" id="{8738F4AF-6215-A9D9-C962-28A90D2647A3}"/>
              </a:ext>
            </a:extLst>
          </p:cNvPr>
          <p:cNvSpPr/>
          <p:nvPr/>
        </p:nvSpPr>
        <p:spPr>
          <a:xfrm>
            <a:off x="1371597" y="1924820"/>
            <a:ext cx="9090838" cy="406163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t>影片？</a:t>
            </a:r>
            <a:endParaRPr lang="zh-TW" altLang="en-US" dirty="0"/>
          </a:p>
        </p:txBody>
      </p:sp>
    </p:spTree>
    <p:extLst>
      <p:ext uri="{BB962C8B-B14F-4D97-AF65-F5344CB8AC3E}">
        <p14:creationId xmlns:p14="http://schemas.microsoft.com/office/powerpoint/2010/main" val="37574821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標題 16">
            <a:extLst>
              <a:ext uri="{FF2B5EF4-FFF2-40B4-BE49-F238E27FC236}">
                <a16:creationId xmlns:a16="http://schemas.microsoft.com/office/drawing/2014/main" id="{A3AF32EE-35E9-0AC9-C0F1-B11413705EAF}"/>
              </a:ext>
            </a:extLst>
          </p:cNvPr>
          <p:cNvSpPr>
            <a:spLocks noGrp="1"/>
          </p:cNvSpPr>
          <p:nvPr>
            <p:ph type="title"/>
          </p:nvPr>
        </p:nvSpPr>
        <p:spPr>
          <a:xfrm>
            <a:off x="1371597" y="348865"/>
            <a:ext cx="10044023" cy="877729"/>
          </a:xfrm>
        </p:spPr>
        <p:txBody>
          <a:bodyPr vert="horz" lIns="91440" tIns="45720" rIns="91440" bIns="45720" rtlCol="0" anchor="ctr">
            <a:normAutofit/>
          </a:bodyPr>
          <a:lstStyle/>
          <a:p>
            <a:r>
              <a:rPr lang="zh-TW" altLang="en-US" sz="4000" kern="1200">
                <a:solidFill>
                  <a:srgbClr val="FFFFFF"/>
                </a:solidFill>
                <a:latin typeface="+mj-lt"/>
                <a:ea typeface="+mj-ea"/>
                <a:cs typeface="+mj-cs"/>
              </a:rPr>
              <a:t>第</a:t>
            </a:r>
            <a:r>
              <a:rPr lang="zh-CN" altLang="en-US" sz="4000" kern="1200">
                <a:solidFill>
                  <a:srgbClr val="FFFFFF"/>
                </a:solidFill>
                <a:latin typeface="+mj-lt"/>
                <a:ea typeface="+mj-ea"/>
                <a:cs typeface="+mj-cs"/>
              </a:rPr>
              <a:t>三</a:t>
            </a:r>
            <a:r>
              <a:rPr lang="zh-TW" altLang="en-US" sz="4000" kern="1200">
                <a:solidFill>
                  <a:srgbClr val="FFFFFF"/>
                </a:solidFill>
                <a:latin typeface="+mj-lt"/>
                <a:ea typeface="+mj-ea"/>
                <a:cs typeface="+mj-cs"/>
              </a:rPr>
              <a:t>板塊</a:t>
            </a:r>
            <a:r>
              <a:rPr lang="en-US" altLang="zh-CN" sz="4000" kern="1200">
                <a:solidFill>
                  <a:srgbClr val="FFFFFF"/>
                </a:solidFill>
                <a:latin typeface="+mj-lt"/>
                <a:ea typeface="+mj-ea"/>
                <a:cs typeface="+mj-cs"/>
              </a:rPr>
              <a:t>- Line Webhook </a:t>
            </a:r>
            <a:r>
              <a:rPr lang="zh-TW" altLang="en-US" sz="4000" kern="1200">
                <a:solidFill>
                  <a:srgbClr val="FFFFFF"/>
                </a:solidFill>
                <a:latin typeface="+mj-lt"/>
                <a:ea typeface="+mj-ea"/>
                <a:cs typeface="+mj-cs"/>
              </a:rPr>
              <a:t>文字</a:t>
            </a:r>
            <a:r>
              <a:rPr lang="en-US" altLang="zh-TW" sz="4000" kern="1200">
                <a:solidFill>
                  <a:srgbClr val="FFFFFF"/>
                </a:solidFill>
                <a:latin typeface="+mj-lt"/>
                <a:ea typeface="+mj-ea"/>
                <a:cs typeface="+mj-cs"/>
              </a:rPr>
              <a:t>&amp;</a:t>
            </a:r>
            <a:r>
              <a:rPr lang="zh-TW" altLang="en-US" sz="4000" kern="1200">
                <a:solidFill>
                  <a:srgbClr val="FFFFFF"/>
                </a:solidFill>
                <a:latin typeface="+mj-lt"/>
                <a:ea typeface="+mj-ea"/>
                <a:cs typeface="+mj-cs"/>
              </a:rPr>
              <a:t>錄音 </a:t>
            </a:r>
            <a:endParaRPr lang="zh-TW" altLang="en-US" sz="4000" kern="1200" dirty="0">
              <a:solidFill>
                <a:srgbClr val="FFFFFF"/>
              </a:solidFill>
              <a:latin typeface="+mj-lt"/>
              <a:ea typeface="+mj-ea"/>
              <a:cs typeface="+mj-cs"/>
            </a:endParaRPr>
          </a:p>
        </p:txBody>
      </p:sp>
      <p:sp>
        <p:nvSpPr>
          <p:cNvPr id="5" name="任意多边形: 形状 4"/>
          <p:cNvSpPr/>
          <p:nvPr/>
        </p:nvSpPr>
        <p:spPr bwMode="auto">
          <a:xfrm flipH="1">
            <a:off x="0" y="5871029"/>
            <a:ext cx="12192000" cy="1012232"/>
          </a:xfrm>
          <a:custGeom>
            <a:avLst/>
            <a:gdLst>
              <a:gd name="connsiteX0" fmla="*/ 2457949 w 12192000"/>
              <a:gd name="connsiteY0" fmla="*/ 0 h 1012232"/>
              <a:gd name="connsiteX1" fmla="*/ 9057549 w 12192000"/>
              <a:gd name="connsiteY1" fmla="*/ 610553 h 1012232"/>
              <a:gd name="connsiteX2" fmla="*/ 12192000 w 12192000"/>
              <a:gd name="connsiteY2" fmla="*/ 305277 h 1012232"/>
              <a:gd name="connsiteX3" fmla="*/ 12192000 w 12192000"/>
              <a:gd name="connsiteY3" fmla="*/ 1012232 h 1012232"/>
              <a:gd name="connsiteX4" fmla="*/ 114300 w 12192000"/>
              <a:gd name="connsiteY4" fmla="*/ 1012232 h 1012232"/>
              <a:gd name="connsiteX5" fmla="*/ 0 w 12192000"/>
              <a:gd name="connsiteY5" fmla="*/ 1012232 h 1012232"/>
              <a:gd name="connsiteX6" fmla="*/ 0 w 12192000"/>
              <a:gd name="connsiteY6" fmla="*/ 160434 h 1012232"/>
              <a:gd name="connsiteX7" fmla="*/ 270087 w 12192000"/>
              <a:gd name="connsiteY7" fmla="*/ 129128 h 1012232"/>
              <a:gd name="connsiteX8" fmla="*/ 2457949 w 12192000"/>
              <a:gd name="connsiteY8" fmla="*/ 0 h 1012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1012232">
                <a:moveTo>
                  <a:pt x="2457949" y="0"/>
                </a:moveTo>
                <a:cubicBezTo>
                  <a:pt x="4506845" y="0"/>
                  <a:pt x="7360920" y="610553"/>
                  <a:pt x="9057549" y="610553"/>
                </a:cubicBezTo>
                <a:cubicBezTo>
                  <a:pt x="10754179" y="610553"/>
                  <a:pt x="12192000" y="305277"/>
                  <a:pt x="12192000" y="305277"/>
                </a:cubicBezTo>
                <a:cubicBezTo>
                  <a:pt x="12192000" y="1012232"/>
                  <a:pt x="12192000" y="1012232"/>
                  <a:pt x="12192000" y="1012232"/>
                </a:cubicBezTo>
                <a:cubicBezTo>
                  <a:pt x="5290457" y="1012232"/>
                  <a:pt x="1839686" y="1012232"/>
                  <a:pt x="114300" y="1012232"/>
                </a:cubicBezTo>
                <a:lnTo>
                  <a:pt x="0" y="1012232"/>
                </a:lnTo>
                <a:lnTo>
                  <a:pt x="0" y="160434"/>
                </a:lnTo>
                <a:lnTo>
                  <a:pt x="270087" y="129128"/>
                </a:lnTo>
                <a:cubicBezTo>
                  <a:pt x="925321" y="57390"/>
                  <a:pt x="1689613" y="0"/>
                  <a:pt x="2457949" y="0"/>
                </a:cubicBezTo>
                <a:close/>
              </a:path>
            </a:pathLst>
          </a:custGeom>
          <a:solidFill>
            <a:srgbClr val="52618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solidFill>
                <a:schemeClr val="lt1"/>
              </a:solidFill>
              <a:latin typeface="Arial" panose="020B0604020202020204" pitchFamily="34" charset="0"/>
              <a:ea typeface="思源黑体 CN Normal" panose="020B0400000000000000" pitchFamily="34" charset="-122"/>
              <a:sym typeface="Arial" panose="020B0604020202020204" pitchFamily="34" charset="0"/>
            </a:endParaRPr>
          </a:p>
        </p:txBody>
      </p:sp>
      <p:grpSp>
        <p:nvGrpSpPr>
          <p:cNvPr id="9" name="群組 8">
            <a:extLst>
              <a:ext uri="{FF2B5EF4-FFF2-40B4-BE49-F238E27FC236}">
                <a16:creationId xmlns:a16="http://schemas.microsoft.com/office/drawing/2014/main" id="{E3626091-D453-C4A1-2748-42A6B514D639}"/>
              </a:ext>
            </a:extLst>
          </p:cNvPr>
          <p:cNvGrpSpPr/>
          <p:nvPr/>
        </p:nvGrpSpPr>
        <p:grpSpPr>
          <a:xfrm>
            <a:off x="4907280" y="1834591"/>
            <a:ext cx="3088303" cy="1956106"/>
            <a:chOff x="5633022" y="2249677"/>
            <a:chExt cx="2798524" cy="1674730"/>
          </a:xfrm>
        </p:grpSpPr>
        <p:pic>
          <p:nvPicPr>
            <p:cNvPr id="6" name="圖片 5" descr="一張含有 文字, 螢幕擷取畫面, 軟體, 電腦圖示 的圖片&#10;&#10;自動產生的描述">
              <a:extLst>
                <a:ext uri="{FF2B5EF4-FFF2-40B4-BE49-F238E27FC236}">
                  <a16:creationId xmlns:a16="http://schemas.microsoft.com/office/drawing/2014/main" id="{17756022-F675-305F-DB99-346B74F2CCC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9825" b="70640"/>
            <a:stretch/>
          </p:blipFill>
          <p:spPr>
            <a:xfrm>
              <a:off x="5633023" y="2249677"/>
              <a:ext cx="2798523" cy="1159513"/>
            </a:xfrm>
            <a:prstGeom prst="rect">
              <a:avLst/>
            </a:prstGeom>
          </p:spPr>
        </p:pic>
        <p:pic>
          <p:nvPicPr>
            <p:cNvPr id="7" name="圖片 6" descr="一張含有 文字, 螢幕擷取畫面, 軟體, 電腦圖示 的圖片&#10;&#10;自動產生的描述">
              <a:extLst>
                <a:ext uri="{FF2B5EF4-FFF2-40B4-BE49-F238E27FC236}">
                  <a16:creationId xmlns:a16="http://schemas.microsoft.com/office/drawing/2014/main" id="{9447FFD9-14C3-EB54-FB7C-585593A17A4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68044" b="22960"/>
            <a:stretch/>
          </p:blipFill>
          <p:spPr>
            <a:xfrm>
              <a:off x="5633022" y="3390390"/>
              <a:ext cx="2798523" cy="534017"/>
            </a:xfrm>
            <a:prstGeom prst="rect">
              <a:avLst/>
            </a:prstGeom>
          </p:spPr>
        </p:pic>
      </p:grpSp>
      <p:grpSp>
        <p:nvGrpSpPr>
          <p:cNvPr id="12" name="群組 11">
            <a:extLst>
              <a:ext uri="{FF2B5EF4-FFF2-40B4-BE49-F238E27FC236}">
                <a16:creationId xmlns:a16="http://schemas.microsoft.com/office/drawing/2014/main" id="{15D4ED94-EB96-D588-0DEE-5BB719D64AB0}"/>
              </a:ext>
            </a:extLst>
          </p:cNvPr>
          <p:cNvGrpSpPr/>
          <p:nvPr/>
        </p:nvGrpSpPr>
        <p:grpSpPr>
          <a:xfrm>
            <a:off x="8635566" y="1810240"/>
            <a:ext cx="3088302" cy="4499120"/>
            <a:chOff x="8734235" y="1226595"/>
            <a:chExt cx="2681385" cy="3248972"/>
          </a:xfrm>
        </p:grpSpPr>
        <p:pic>
          <p:nvPicPr>
            <p:cNvPr id="10" name="圖片 9">
              <a:extLst>
                <a:ext uri="{FF2B5EF4-FFF2-40B4-BE49-F238E27FC236}">
                  <a16:creationId xmlns:a16="http://schemas.microsoft.com/office/drawing/2014/main" id="{326CC44E-AD98-4DA9-B1C4-7431E9459858}"/>
                </a:ext>
              </a:extLst>
            </p:cNvPr>
            <p:cNvPicPr>
              <a:picLocks noChangeAspect="1"/>
            </p:cNvPicPr>
            <p:nvPr/>
          </p:nvPicPr>
          <p:blipFill rotWithShape="1">
            <a:blip r:embed="rId4"/>
            <a:srcRect t="9630" b="68225"/>
            <a:stretch/>
          </p:blipFill>
          <p:spPr>
            <a:xfrm>
              <a:off x="8734235" y="1226595"/>
              <a:ext cx="2681385" cy="1320422"/>
            </a:xfrm>
            <a:prstGeom prst="rect">
              <a:avLst/>
            </a:prstGeom>
          </p:spPr>
        </p:pic>
        <p:pic>
          <p:nvPicPr>
            <p:cNvPr id="11" name="圖片 10">
              <a:extLst>
                <a:ext uri="{FF2B5EF4-FFF2-40B4-BE49-F238E27FC236}">
                  <a16:creationId xmlns:a16="http://schemas.microsoft.com/office/drawing/2014/main" id="{0FCF29B1-DAB5-99C1-A09A-D75BCD6B4923}"/>
                </a:ext>
              </a:extLst>
            </p:cNvPr>
            <p:cNvPicPr>
              <a:picLocks noChangeAspect="1"/>
            </p:cNvPicPr>
            <p:nvPr/>
          </p:nvPicPr>
          <p:blipFill rotWithShape="1">
            <a:blip r:embed="rId4"/>
            <a:srcRect t="67655"/>
            <a:stretch/>
          </p:blipFill>
          <p:spPr>
            <a:xfrm>
              <a:off x="8734235" y="2547017"/>
              <a:ext cx="2681385" cy="1928550"/>
            </a:xfrm>
            <a:prstGeom prst="rect">
              <a:avLst/>
            </a:prstGeom>
          </p:spPr>
        </p:pic>
      </p:grpSp>
      <p:pic>
        <p:nvPicPr>
          <p:cNvPr id="20" name="圖片 19" descr="一張含有 文字, 螢幕擷取畫面, 軟體, 作業系統 的圖片&#10;&#10;自動產生的描述">
            <a:extLst>
              <a:ext uri="{FF2B5EF4-FFF2-40B4-BE49-F238E27FC236}">
                <a16:creationId xmlns:a16="http://schemas.microsoft.com/office/drawing/2014/main" id="{F9517121-4A66-81A1-83F9-AE18584E2CB0}"/>
              </a:ext>
            </a:extLst>
          </p:cNvPr>
          <p:cNvPicPr>
            <a:picLocks noChangeAspect="1"/>
          </p:cNvPicPr>
          <p:nvPr/>
        </p:nvPicPr>
        <p:blipFill rotWithShape="1">
          <a:blip r:embed="rId5">
            <a:extLst>
              <a:ext uri="{28A0092B-C50C-407E-A947-70E740481C1C}">
                <a14:useLocalDpi xmlns:a14="http://schemas.microsoft.com/office/drawing/2010/main" val="0"/>
              </a:ext>
            </a:extLst>
          </a:blip>
          <a:srcRect t="9269" b="67751"/>
          <a:stretch/>
        </p:blipFill>
        <p:spPr>
          <a:xfrm>
            <a:off x="682994" y="1810240"/>
            <a:ext cx="3743688" cy="1959276"/>
          </a:xfrm>
          <a:prstGeom prst="rect">
            <a:avLst/>
          </a:prstGeom>
        </p:spPr>
      </p:pic>
      <p:grpSp>
        <p:nvGrpSpPr>
          <p:cNvPr id="22" name="群組 21">
            <a:extLst>
              <a:ext uri="{FF2B5EF4-FFF2-40B4-BE49-F238E27FC236}">
                <a16:creationId xmlns:a16="http://schemas.microsoft.com/office/drawing/2014/main" id="{EB598BC2-F1BD-4BE2-CC54-D5BA6EA2686E}"/>
              </a:ext>
            </a:extLst>
          </p:cNvPr>
          <p:cNvGrpSpPr/>
          <p:nvPr/>
        </p:nvGrpSpPr>
        <p:grpSpPr>
          <a:xfrm>
            <a:off x="682994" y="4346642"/>
            <a:ext cx="7312589" cy="1962718"/>
            <a:chOff x="1382092" y="4050938"/>
            <a:chExt cx="7312589" cy="1962718"/>
          </a:xfrm>
        </p:grpSpPr>
        <p:pic>
          <p:nvPicPr>
            <p:cNvPr id="18" name="圖片 17">
              <a:extLst>
                <a:ext uri="{FF2B5EF4-FFF2-40B4-BE49-F238E27FC236}">
                  <a16:creationId xmlns:a16="http://schemas.microsoft.com/office/drawing/2014/main" id="{84D50470-9E91-4272-6D63-55D2DB5763EA}"/>
                </a:ext>
              </a:extLst>
            </p:cNvPr>
            <p:cNvPicPr>
              <a:picLocks noChangeAspect="1"/>
            </p:cNvPicPr>
            <p:nvPr/>
          </p:nvPicPr>
          <p:blipFill rotWithShape="1">
            <a:blip r:embed="rId6"/>
            <a:srcRect l="15190"/>
            <a:stretch/>
          </p:blipFill>
          <p:spPr>
            <a:xfrm>
              <a:off x="1899920" y="4050938"/>
              <a:ext cx="6794761" cy="1956107"/>
            </a:xfrm>
            <a:prstGeom prst="rect">
              <a:avLst/>
            </a:prstGeom>
          </p:spPr>
        </p:pic>
        <p:pic>
          <p:nvPicPr>
            <p:cNvPr id="21" name="圖片 20">
              <a:extLst>
                <a:ext uri="{FF2B5EF4-FFF2-40B4-BE49-F238E27FC236}">
                  <a16:creationId xmlns:a16="http://schemas.microsoft.com/office/drawing/2014/main" id="{68CBFEB8-84A0-DE49-2E06-11042A65B8A3}"/>
                </a:ext>
              </a:extLst>
            </p:cNvPr>
            <p:cNvPicPr>
              <a:picLocks noChangeAspect="1"/>
            </p:cNvPicPr>
            <p:nvPr/>
          </p:nvPicPr>
          <p:blipFill rotWithShape="1">
            <a:blip r:embed="rId6"/>
            <a:srcRect r="93537"/>
            <a:stretch/>
          </p:blipFill>
          <p:spPr>
            <a:xfrm>
              <a:off x="1382092" y="4057549"/>
              <a:ext cx="517827" cy="1956107"/>
            </a:xfrm>
            <a:prstGeom prst="rect">
              <a:avLst/>
            </a:prstGeom>
          </p:spPr>
        </p:pic>
      </p:grpSp>
    </p:spTree>
    <p:extLst>
      <p:ext uri="{BB962C8B-B14F-4D97-AF65-F5344CB8AC3E}">
        <p14:creationId xmlns:p14="http://schemas.microsoft.com/office/powerpoint/2010/main" val="27551777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任意多边形: 形状 4"/>
          <p:cNvSpPr/>
          <p:nvPr/>
        </p:nvSpPr>
        <p:spPr bwMode="auto">
          <a:xfrm flipH="1">
            <a:off x="0" y="5871029"/>
            <a:ext cx="12192000" cy="1012232"/>
          </a:xfrm>
          <a:custGeom>
            <a:avLst/>
            <a:gdLst>
              <a:gd name="connsiteX0" fmla="*/ 2457949 w 12192000"/>
              <a:gd name="connsiteY0" fmla="*/ 0 h 1012232"/>
              <a:gd name="connsiteX1" fmla="*/ 9057549 w 12192000"/>
              <a:gd name="connsiteY1" fmla="*/ 610553 h 1012232"/>
              <a:gd name="connsiteX2" fmla="*/ 12192000 w 12192000"/>
              <a:gd name="connsiteY2" fmla="*/ 305277 h 1012232"/>
              <a:gd name="connsiteX3" fmla="*/ 12192000 w 12192000"/>
              <a:gd name="connsiteY3" fmla="*/ 1012232 h 1012232"/>
              <a:gd name="connsiteX4" fmla="*/ 114300 w 12192000"/>
              <a:gd name="connsiteY4" fmla="*/ 1012232 h 1012232"/>
              <a:gd name="connsiteX5" fmla="*/ 0 w 12192000"/>
              <a:gd name="connsiteY5" fmla="*/ 1012232 h 1012232"/>
              <a:gd name="connsiteX6" fmla="*/ 0 w 12192000"/>
              <a:gd name="connsiteY6" fmla="*/ 160434 h 1012232"/>
              <a:gd name="connsiteX7" fmla="*/ 270087 w 12192000"/>
              <a:gd name="connsiteY7" fmla="*/ 129128 h 1012232"/>
              <a:gd name="connsiteX8" fmla="*/ 2457949 w 12192000"/>
              <a:gd name="connsiteY8" fmla="*/ 0 h 1012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1012232">
                <a:moveTo>
                  <a:pt x="2457949" y="0"/>
                </a:moveTo>
                <a:cubicBezTo>
                  <a:pt x="4506845" y="0"/>
                  <a:pt x="7360920" y="610553"/>
                  <a:pt x="9057549" y="610553"/>
                </a:cubicBezTo>
                <a:cubicBezTo>
                  <a:pt x="10754179" y="610553"/>
                  <a:pt x="12192000" y="305277"/>
                  <a:pt x="12192000" y="305277"/>
                </a:cubicBezTo>
                <a:cubicBezTo>
                  <a:pt x="12192000" y="1012232"/>
                  <a:pt x="12192000" y="1012232"/>
                  <a:pt x="12192000" y="1012232"/>
                </a:cubicBezTo>
                <a:cubicBezTo>
                  <a:pt x="5290457" y="1012232"/>
                  <a:pt x="1839686" y="1012232"/>
                  <a:pt x="114300" y="1012232"/>
                </a:cubicBezTo>
                <a:lnTo>
                  <a:pt x="0" y="1012232"/>
                </a:lnTo>
                <a:lnTo>
                  <a:pt x="0" y="160434"/>
                </a:lnTo>
                <a:lnTo>
                  <a:pt x="270087" y="129128"/>
                </a:lnTo>
                <a:cubicBezTo>
                  <a:pt x="925321" y="57390"/>
                  <a:pt x="1689613" y="0"/>
                  <a:pt x="2457949" y="0"/>
                </a:cubicBezTo>
                <a:close/>
              </a:path>
            </a:pathLst>
          </a:custGeom>
          <a:solidFill>
            <a:srgbClr val="52618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solidFill>
                <a:schemeClr val="lt1"/>
              </a:solidFill>
              <a:latin typeface="Arial" panose="020B0604020202020204" pitchFamily="34" charset="0"/>
              <a:ea typeface="思源黑体 CN Normal" panose="020B0400000000000000" pitchFamily="34" charset="-122"/>
              <a:sym typeface="Arial" panose="020B0604020202020204" pitchFamily="34" charset="0"/>
            </a:endParaRPr>
          </a:p>
        </p:txBody>
      </p:sp>
      <p:sp>
        <p:nvSpPr>
          <p:cNvPr id="17" name="標題 16">
            <a:extLst>
              <a:ext uri="{FF2B5EF4-FFF2-40B4-BE49-F238E27FC236}">
                <a16:creationId xmlns:a16="http://schemas.microsoft.com/office/drawing/2014/main" id="{A3AF32EE-35E9-0AC9-C0F1-B11413705EAF}"/>
              </a:ext>
            </a:extLst>
          </p:cNvPr>
          <p:cNvSpPr>
            <a:spLocks noGrp="1"/>
          </p:cNvSpPr>
          <p:nvPr>
            <p:ph type="title"/>
          </p:nvPr>
        </p:nvSpPr>
        <p:spPr/>
        <p:txBody>
          <a:bodyPr/>
          <a:lstStyle/>
          <a:p>
            <a:r>
              <a:rPr lang="zh-CN" altLang="en-US" dirty="0">
                <a:latin typeface="標楷體" panose="03000509000000000000" pitchFamily="65" charset="-120"/>
                <a:ea typeface="標楷體" panose="03000509000000000000" pitchFamily="65" charset="-120"/>
              </a:rPr>
              <a:t>麵包板</a:t>
            </a:r>
            <a:r>
              <a:rPr lang="en-US" altLang="zh-CN" dirty="0">
                <a:latin typeface="標楷體" panose="03000509000000000000" pitchFamily="65" charset="-120"/>
                <a:ea typeface="標楷體" panose="03000509000000000000" pitchFamily="65" charset="-120"/>
              </a:rPr>
              <a:t>-</a:t>
            </a:r>
            <a:r>
              <a:rPr lang="zh-CN" altLang="en-US" dirty="0">
                <a:latin typeface="標楷體" panose="03000509000000000000" pitchFamily="65" charset="-120"/>
                <a:ea typeface="標楷體" panose="03000509000000000000" pitchFamily="65" charset="-120"/>
              </a:rPr>
              <a:t>控制板：</a:t>
            </a:r>
            <a:endParaRPr lang="zh-TW" altLang="en-US" dirty="0">
              <a:latin typeface="標楷體" panose="03000509000000000000" pitchFamily="65" charset="-120"/>
              <a:ea typeface="標楷體" panose="03000509000000000000" pitchFamily="65" charset="-120"/>
            </a:endParaRPr>
          </a:p>
        </p:txBody>
      </p:sp>
      <p:sp>
        <p:nvSpPr>
          <p:cNvPr id="2" name="內容版面配置區 1">
            <a:extLst>
              <a:ext uri="{FF2B5EF4-FFF2-40B4-BE49-F238E27FC236}">
                <a16:creationId xmlns:a16="http://schemas.microsoft.com/office/drawing/2014/main" id="{58425547-AB71-4272-C099-3BE182FB0B9A}"/>
              </a:ext>
            </a:extLst>
          </p:cNvPr>
          <p:cNvSpPr>
            <a:spLocks noGrp="1"/>
          </p:cNvSpPr>
          <p:nvPr>
            <p:ph idx="1"/>
          </p:nvPr>
        </p:nvSpPr>
        <p:spPr/>
        <p:txBody>
          <a:bodyPr/>
          <a:lstStyle/>
          <a:p>
            <a:pPr marL="0" indent="0">
              <a:lnSpc>
                <a:spcPct val="150000"/>
              </a:lnSpc>
              <a:buNone/>
            </a:pPr>
            <a:r>
              <a:rPr lang="zh-CN" altLang="en-US" b="1" u="sng" dirty="0"/>
              <a:t>第三板塊</a:t>
            </a:r>
            <a:endParaRPr lang="en-US" altLang="zh-CN" b="1" u="sng" dirty="0"/>
          </a:p>
          <a:p>
            <a:pPr marL="0" indent="0">
              <a:lnSpc>
                <a:spcPct val="150000"/>
              </a:lnSpc>
              <a:buNone/>
            </a:pPr>
            <a:endParaRPr lang="en-US" altLang="zh-CN" b="1" u="sng" dirty="0"/>
          </a:p>
        </p:txBody>
      </p:sp>
      <p:sp>
        <p:nvSpPr>
          <p:cNvPr id="3" name="Rectangle 3">
            <a:extLst>
              <a:ext uri="{FF2B5EF4-FFF2-40B4-BE49-F238E27FC236}">
                <a16:creationId xmlns:a16="http://schemas.microsoft.com/office/drawing/2014/main" id="{9221F4FB-473A-D931-7700-24F90534ECA8}"/>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8" name="文字方塊 7">
            <a:extLst>
              <a:ext uri="{FF2B5EF4-FFF2-40B4-BE49-F238E27FC236}">
                <a16:creationId xmlns:a16="http://schemas.microsoft.com/office/drawing/2014/main" id="{D3EF80C1-0B20-1121-2E98-7174A97D0761}"/>
              </a:ext>
            </a:extLst>
          </p:cNvPr>
          <p:cNvSpPr txBox="1"/>
          <p:nvPr/>
        </p:nvSpPr>
        <p:spPr>
          <a:xfrm>
            <a:off x="5160236" y="5110027"/>
            <a:ext cx="5726182" cy="369332"/>
          </a:xfrm>
          <a:prstGeom prst="rect">
            <a:avLst/>
          </a:prstGeom>
          <a:noFill/>
        </p:spPr>
        <p:txBody>
          <a:bodyPr wrap="square">
            <a:spAutoFit/>
          </a:bodyPr>
          <a:lstStyle/>
          <a:p>
            <a:pPr marL="304800" algn="ctr"/>
            <a:r>
              <a:rPr lang="zh-TW" altLang="zh-TW" sz="1800" kern="100" dirty="0">
                <a:effectLst/>
                <a:latin typeface="Calibri" panose="020F0502020204030204" pitchFamily="34" charset="0"/>
                <a:ea typeface="標楷體" panose="03000509000000000000" pitchFamily="65" charset="-120"/>
                <a:cs typeface="Times New Roman" panose="02020603050405020304" pitchFamily="18" charset="0"/>
              </a:rPr>
              <a:t>第</a:t>
            </a:r>
            <a:r>
              <a:rPr lang="zh-CN" altLang="en-US" sz="1800" kern="100" dirty="0">
                <a:effectLst/>
                <a:latin typeface="Calibri" panose="020F0502020204030204" pitchFamily="34" charset="0"/>
                <a:ea typeface="標楷體" panose="03000509000000000000" pitchFamily="65" charset="-120"/>
                <a:cs typeface="Times New Roman" panose="02020603050405020304" pitchFamily="18" charset="0"/>
              </a:rPr>
              <a:t>三</a:t>
            </a:r>
            <a:r>
              <a:rPr lang="zh-TW" altLang="zh-TW" sz="1800" kern="100" dirty="0">
                <a:effectLst/>
                <a:latin typeface="Calibri" panose="020F0502020204030204" pitchFamily="34" charset="0"/>
                <a:ea typeface="標楷體" panose="03000509000000000000" pitchFamily="65" charset="-120"/>
                <a:cs typeface="Times New Roman" panose="02020603050405020304" pitchFamily="18" charset="0"/>
              </a:rPr>
              <a:t>板塊 麵包板</a:t>
            </a:r>
            <a:r>
              <a:rPr lang="en-US" altLang="zh-TW" sz="1800" kern="100" dirty="0">
                <a:effectLst/>
                <a:latin typeface="Calibri" panose="020F0502020204030204" pitchFamily="34" charset="0"/>
                <a:ea typeface="標楷體" panose="03000509000000000000" pitchFamily="65" charset="-120"/>
                <a:cs typeface="Times New Roman" panose="02020603050405020304" pitchFamily="18" charset="0"/>
              </a:rPr>
              <a:t> - </a:t>
            </a:r>
            <a:r>
              <a:rPr lang="zh-TW" altLang="zh-TW" sz="1800" kern="100" dirty="0">
                <a:effectLst/>
                <a:latin typeface="Calibri" panose="020F0502020204030204" pitchFamily="34" charset="0"/>
                <a:ea typeface="標楷體" panose="03000509000000000000" pitchFamily="65" charset="-120"/>
                <a:cs typeface="Times New Roman" panose="02020603050405020304" pitchFamily="18" charset="0"/>
              </a:rPr>
              <a:t>上視圖</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p:txBody>
      </p:sp>
      <p:pic>
        <p:nvPicPr>
          <p:cNvPr id="7" name="圖片 6" descr="一張含有 電子產品, 電子工程, 電子裝置, 電氣線路 的圖片&#10;&#10;自動產生的描述">
            <a:extLst>
              <a:ext uri="{FF2B5EF4-FFF2-40B4-BE49-F238E27FC236}">
                <a16:creationId xmlns:a16="http://schemas.microsoft.com/office/drawing/2014/main" id="{EA13930B-68D2-35AB-C655-44F4D8F2D04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4448" t="6046" r="16783" b="19898"/>
          <a:stretch/>
        </p:blipFill>
        <p:spPr bwMode="auto">
          <a:xfrm>
            <a:off x="5160236" y="848870"/>
            <a:ext cx="5726182" cy="4126219"/>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310739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任意多边形: 形状 4"/>
          <p:cNvSpPr/>
          <p:nvPr/>
        </p:nvSpPr>
        <p:spPr bwMode="auto">
          <a:xfrm flipH="1">
            <a:off x="0" y="5871029"/>
            <a:ext cx="12192000" cy="1012232"/>
          </a:xfrm>
          <a:custGeom>
            <a:avLst/>
            <a:gdLst>
              <a:gd name="connsiteX0" fmla="*/ 2457949 w 12192000"/>
              <a:gd name="connsiteY0" fmla="*/ 0 h 1012232"/>
              <a:gd name="connsiteX1" fmla="*/ 9057549 w 12192000"/>
              <a:gd name="connsiteY1" fmla="*/ 610553 h 1012232"/>
              <a:gd name="connsiteX2" fmla="*/ 12192000 w 12192000"/>
              <a:gd name="connsiteY2" fmla="*/ 305277 h 1012232"/>
              <a:gd name="connsiteX3" fmla="*/ 12192000 w 12192000"/>
              <a:gd name="connsiteY3" fmla="*/ 1012232 h 1012232"/>
              <a:gd name="connsiteX4" fmla="*/ 114300 w 12192000"/>
              <a:gd name="connsiteY4" fmla="*/ 1012232 h 1012232"/>
              <a:gd name="connsiteX5" fmla="*/ 0 w 12192000"/>
              <a:gd name="connsiteY5" fmla="*/ 1012232 h 1012232"/>
              <a:gd name="connsiteX6" fmla="*/ 0 w 12192000"/>
              <a:gd name="connsiteY6" fmla="*/ 160434 h 1012232"/>
              <a:gd name="connsiteX7" fmla="*/ 270087 w 12192000"/>
              <a:gd name="connsiteY7" fmla="*/ 129128 h 1012232"/>
              <a:gd name="connsiteX8" fmla="*/ 2457949 w 12192000"/>
              <a:gd name="connsiteY8" fmla="*/ 0 h 1012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1012232">
                <a:moveTo>
                  <a:pt x="2457949" y="0"/>
                </a:moveTo>
                <a:cubicBezTo>
                  <a:pt x="4506845" y="0"/>
                  <a:pt x="7360920" y="610553"/>
                  <a:pt x="9057549" y="610553"/>
                </a:cubicBezTo>
                <a:cubicBezTo>
                  <a:pt x="10754179" y="610553"/>
                  <a:pt x="12192000" y="305277"/>
                  <a:pt x="12192000" y="305277"/>
                </a:cubicBezTo>
                <a:cubicBezTo>
                  <a:pt x="12192000" y="1012232"/>
                  <a:pt x="12192000" y="1012232"/>
                  <a:pt x="12192000" y="1012232"/>
                </a:cubicBezTo>
                <a:cubicBezTo>
                  <a:pt x="5290457" y="1012232"/>
                  <a:pt x="1839686" y="1012232"/>
                  <a:pt x="114300" y="1012232"/>
                </a:cubicBezTo>
                <a:lnTo>
                  <a:pt x="0" y="1012232"/>
                </a:lnTo>
                <a:lnTo>
                  <a:pt x="0" y="160434"/>
                </a:lnTo>
                <a:lnTo>
                  <a:pt x="270087" y="129128"/>
                </a:lnTo>
                <a:cubicBezTo>
                  <a:pt x="925321" y="57390"/>
                  <a:pt x="1689613" y="0"/>
                  <a:pt x="2457949" y="0"/>
                </a:cubicBezTo>
                <a:close/>
              </a:path>
            </a:pathLst>
          </a:custGeom>
          <a:solidFill>
            <a:srgbClr val="52618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solidFill>
                <a:schemeClr val="lt1"/>
              </a:solidFill>
              <a:latin typeface="Arial" panose="020B0604020202020204" pitchFamily="34" charset="0"/>
              <a:ea typeface="思源黑体 CN Normal" panose="020B0400000000000000" pitchFamily="34" charset="-122"/>
              <a:sym typeface="Arial" panose="020B0604020202020204" pitchFamily="34" charset="0"/>
            </a:endParaRPr>
          </a:p>
        </p:txBody>
      </p:sp>
      <p:grpSp>
        <p:nvGrpSpPr>
          <p:cNvPr id="6" name="组合 5"/>
          <p:cNvGrpSpPr/>
          <p:nvPr/>
        </p:nvGrpSpPr>
        <p:grpSpPr>
          <a:xfrm>
            <a:off x="574686" y="530846"/>
            <a:ext cx="5376171" cy="5485135"/>
            <a:chOff x="6698566" y="879190"/>
            <a:chExt cx="5376171" cy="5485135"/>
          </a:xfrm>
        </p:grpSpPr>
        <p:pic>
          <p:nvPicPr>
            <p:cNvPr id="7" name="图片 6"/>
            <p:cNvPicPr>
              <a:picLocks noChangeAspect="1"/>
            </p:cNvPicPr>
            <p:nvPr/>
          </p:nvPicPr>
          <p:blipFill>
            <a:blip r:embed="rId3"/>
            <a:stretch>
              <a:fillRect/>
            </a:stretch>
          </p:blipFill>
          <p:spPr>
            <a:xfrm>
              <a:off x="8811925" y="5470844"/>
              <a:ext cx="573074" cy="652329"/>
            </a:xfrm>
            <a:prstGeom prst="rect">
              <a:avLst/>
            </a:prstGeom>
          </p:spPr>
        </p:pic>
        <p:pic>
          <p:nvPicPr>
            <p:cNvPr id="8" name="图片 7"/>
            <p:cNvPicPr>
              <a:picLocks noChangeAspect="1"/>
            </p:cNvPicPr>
            <p:nvPr/>
          </p:nvPicPr>
          <p:blipFill>
            <a:blip r:embed="rId4"/>
            <a:stretch>
              <a:fillRect/>
            </a:stretch>
          </p:blipFill>
          <p:spPr>
            <a:xfrm>
              <a:off x="7483297" y="4565510"/>
              <a:ext cx="1438781" cy="1231499"/>
            </a:xfrm>
            <a:prstGeom prst="rect">
              <a:avLst/>
            </a:prstGeom>
          </p:spPr>
        </p:pic>
        <p:pic>
          <p:nvPicPr>
            <p:cNvPr id="9" name="图片 8"/>
            <p:cNvPicPr>
              <a:picLocks noChangeAspect="1"/>
            </p:cNvPicPr>
            <p:nvPr/>
          </p:nvPicPr>
          <p:blipFill>
            <a:blip r:embed="rId5"/>
            <a:stretch>
              <a:fillRect/>
            </a:stretch>
          </p:blipFill>
          <p:spPr>
            <a:xfrm>
              <a:off x="6698566" y="879190"/>
              <a:ext cx="3828620" cy="3298222"/>
            </a:xfrm>
            <a:prstGeom prst="rect">
              <a:avLst/>
            </a:prstGeom>
          </p:spPr>
        </p:pic>
        <p:pic>
          <p:nvPicPr>
            <p:cNvPr id="10" name="图片 9"/>
            <p:cNvPicPr>
              <a:picLocks noChangeAspect="1"/>
            </p:cNvPicPr>
            <p:nvPr/>
          </p:nvPicPr>
          <p:blipFill>
            <a:blip r:embed="rId6">
              <a:duotone>
                <a:prstClr val="black"/>
                <a:srgbClr val="D9C3A5">
                  <a:tint val="50000"/>
                  <a:satMod val="180000"/>
                </a:srgbClr>
              </a:duotone>
            </a:blip>
            <a:stretch>
              <a:fillRect/>
            </a:stretch>
          </p:blipFill>
          <p:spPr>
            <a:xfrm>
              <a:off x="8574362" y="1163521"/>
              <a:ext cx="2962913" cy="2091109"/>
            </a:xfrm>
            <a:prstGeom prst="rect">
              <a:avLst/>
            </a:prstGeom>
          </p:spPr>
        </p:pic>
        <p:pic>
          <p:nvPicPr>
            <p:cNvPr id="11" name="图片 10"/>
            <p:cNvPicPr>
              <a:picLocks noChangeAspect="1"/>
            </p:cNvPicPr>
            <p:nvPr/>
          </p:nvPicPr>
          <p:blipFill>
            <a:blip r:embed="rId7"/>
            <a:stretch>
              <a:fillRect/>
            </a:stretch>
          </p:blipFill>
          <p:spPr>
            <a:xfrm>
              <a:off x="8520461" y="3297771"/>
              <a:ext cx="3554276" cy="3066554"/>
            </a:xfrm>
            <a:prstGeom prst="rect">
              <a:avLst/>
            </a:prstGeom>
          </p:spPr>
        </p:pic>
      </p:grpSp>
      <p:sp>
        <p:nvSpPr>
          <p:cNvPr id="12" name="文本框 11"/>
          <p:cNvSpPr txBox="1"/>
          <p:nvPr/>
        </p:nvSpPr>
        <p:spPr>
          <a:xfrm>
            <a:off x="6493184" y="2321004"/>
            <a:ext cx="5441150" cy="1107996"/>
          </a:xfrm>
          <a:prstGeom prst="rect">
            <a:avLst/>
          </a:prstGeom>
          <a:noFill/>
          <a:ln>
            <a:noFill/>
          </a:ln>
          <a:effectLst/>
          <a:scene3d>
            <a:camera prst="orthographicFront">
              <a:rot lat="0" lon="0" rev="0"/>
            </a:camera>
            <a:lightRig rig="contrasting" dir="t">
              <a:rot lat="0" lon="0" rev="7800000"/>
            </a:lightRig>
          </a:scene3d>
          <a:sp3d>
            <a:bevelT w="139700" h="139700"/>
          </a:sp3d>
        </p:spPr>
        <p:txBody>
          <a:bodyPr wrap="square" rtlCol="0">
            <a:spAutoFit/>
          </a:bodyPr>
          <a:lstStyle/>
          <a:p>
            <a:r>
              <a:rPr lang="zh-TW" altLang="en-US" sz="6600" dirty="0">
                <a:solidFill>
                  <a:srgbClr val="526188"/>
                </a:solidFill>
                <a:ea typeface="標楷體" panose="03000509000000000000" pitchFamily="65" charset="-120"/>
              </a:rPr>
              <a:t>印刷電路板</a:t>
            </a:r>
            <a:endParaRPr lang="zh-CN" altLang="en-US" sz="6600" dirty="0">
              <a:solidFill>
                <a:srgbClr val="526188"/>
              </a:solidFill>
              <a:ea typeface="標楷體" panose="03000509000000000000" pitchFamily="65" charset="-120"/>
            </a:endParaRPr>
          </a:p>
        </p:txBody>
      </p:sp>
      <p:sp>
        <p:nvSpPr>
          <p:cNvPr id="13" name="文本框 12"/>
          <p:cNvSpPr txBox="1"/>
          <p:nvPr/>
        </p:nvSpPr>
        <p:spPr>
          <a:xfrm>
            <a:off x="6518212" y="3433963"/>
            <a:ext cx="4339399" cy="307777"/>
          </a:xfrm>
          <a:prstGeom prst="rect">
            <a:avLst/>
          </a:prstGeom>
          <a:noFill/>
          <a:effectLst>
            <a:glow rad="63500">
              <a:schemeClr val="accent3">
                <a:satMod val="175000"/>
                <a:alpha val="40000"/>
              </a:schemeClr>
            </a:glow>
            <a:outerShdw blurRad="63500" sx="102000" sy="102000" algn="ctr" rotWithShape="0">
              <a:prstClr val="black">
                <a:alpha val="40000"/>
              </a:prstClr>
            </a:outerShdw>
          </a:effectLst>
        </p:spPr>
        <p:txBody>
          <a:bodyPr wrap="square" rtlCol="0">
            <a:spAutoFit/>
          </a:bodyPr>
          <a:lstStyle/>
          <a:p>
            <a:pPr algn="dist"/>
            <a:r>
              <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rPr>
              <a:t>PRINTED CIRCUIT BOARD</a:t>
            </a:r>
            <a:endPar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14" name="文本框 13"/>
          <p:cNvSpPr txBox="1"/>
          <p:nvPr/>
        </p:nvSpPr>
        <p:spPr>
          <a:xfrm>
            <a:off x="6518211" y="3785929"/>
            <a:ext cx="4991617" cy="613438"/>
          </a:xfrm>
          <a:prstGeom prst="rect">
            <a:avLst/>
          </a:prstGeom>
          <a:noFill/>
        </p:spPr>
        <p:txBody>
          <a:bodyPr wrap="square" rtlCol="0">
            <a:spAutoFit/>
          </a:bodyPr>
          <a:lstStyle>
            <a:defPPr>
              <a:defRPr lang="zh-CN"/>
            </a:defPPr>
            <a:lvl1pPr algn="dist">
              <a:defRPr>
                <a:latin typeface="华文仿宋" panose="02010600040101010101" pitchFamily="2" charset="-122"/>
                <a:ea typeface="华文仿宋" panose="02010600040101010101" pitchFamily="2" charset="-122"/>
              </a:defRPr>
            </a:lvl1pPr>
          </a:lstStyle>
          <a:p>
            <a:pPr algn="l">
              <a:lnSpc>
                <a:spcPct val="150000"/>
              </a:lnSpc>
            </a:pPr>
            <a:r>
              <a:rPr lang="en-US" altLang="zh-CN" sz="1200" dirty="0">
                <a:solidFill>
                  <a:schemeClr val="tx1">
                    <a:lumMod val="75000"/>
                    <a:lumOff val="25000"/>
                  </a:schemeClr>
                </a:solidFill>
                <a:latin typeface="Franklin Gothic Medium" panose="020B0603020102020204" pitchFamily="34" charset="0"/>
                <a:ea typeface="微软雅黑" panose="020B0503020204020204" pitchFamily="34" charset="-122"/>
              </a:rPr>
              <a:t>- </a:t>
            </a:r>
            <a:r>
              <a:rPr lang="zh-TW" altLang="en-US" sz="1200" dirty="0">
                <a:solidFill>
                  <a:schemeClr val="tx1">
                    <a:lumMod val="75000"/>
                    <a:lumOff val="25000"/>
                  </a:schemeClr>
                </a:solidFill>
                <a:latin typeface="Franklin Gothic Medium" panose="020B0603020102020204" pitchFamily="34" charset="0"/>
                <a:ea typeface="微软雅黑" panose="020B0503020204020204" pitchFamily="34" charset="-122"/>
              </a:rPr>
              <a:t>電路雕刻的方式能縮小體積，同時增加電路的美觀和穩定性，也減少和接獲使空焊造成的錯誤</a:t>
            </a:r>
            <a:endParaRPr lang="zh-CN" altLang="en-US" sz="1200" dirty="0">
              <a:solidFill>
                <a:schemeClr val="tx1">
                  <a:lumMod val="75000"/>
                  <a:lumOff val="25000"/>
                </a:schemeClr>
              </a:solidFill>
              <a:latin typeface="Franklin Gothic Medium" panose="020B0603020102020204" pitchFamily="34" charset="0"/>
              <a:ea typeface="微软雅黑" panose="020B0503020204020204" pitchFamily="34" charset="-122"/>
            </a:endParaRPr>
          </a:p>
        </p:txBody>
      </p:sp>
      <p:sp>
        <p:nvSpPr>
          <p:cNvPr id="15" name="文本框 14"/>
          <p:cNvSpPr txBox="1"/>
          <p:nvPr/>
        </p:nvSpPr>
        <p:spPr>
          <a:xfrm>
            <a:off x="3044480" y="3083852"/>
            <a:ext cx="2613936" cy="923330"/>
          </a:xfrm>
          <a:prstGeom prst="rect">
            <a:avLst/>
          </a:prstGeom>
          <a:noFill/>
        </p:spPr>
        <p:txBody>
          <a:bodyPr wrap="square" rtlCol="0">
            <a:spAutoFit/>
          </a:bodyPr>
          <a:lstStyle/>
          <a:p>
            <a:r>
              <a:rPr lang="en-US" altLang="zh-CN" sz="5400" b="1" dirty="0">
                <a:solidFill>
                  <a:srgbClr val="F2F2F2"/>
                </a:solidFill>
                <a:latin typeface="微软雅黑" panose="020B0503020204020204" pitchFamily="34" charset="-122"/>
                <a:ea typeface="微软雅黑" panose="020B0503020204020204" pitchFamily="34" charset="-122"/>
              </a:rPr>
              <a:t>PART.3</a:t>
            </a:r>
            <a:endParaRPr lang="zh-CN" altLang="en-US" sz="5400" b="1" dirty="0">
              <a:solidFill>
                <a:srgbClr val="F2F2F2"/>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7467195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 name="Rectangle 40">
            <a:extLst>
              <a:ext uri="{FF2B5EF4-FFF2-40B4-BE49-F238E27FC236}">
                <a16:creationId xmlns:a16="http://schemas.microsoft.com/office/drawing/2014/main" id="{6B5E2835-4E47-45B3-9CFE-732FF7B054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圖片 13" descr="一張含有 文字, 螢幕擷取畫面, 數字, 軟體 的圖片&#10;&#10;自動產生的描述">
            <a:extLst>
              <a:ext uri="{FF2B5EF4-FFF2-40B4-BE49-F238E27FC236}">
                <a16:creationId xmlns:a16="http://schemas.microsoft.com/office/drawing/2014/main" id="{79FA8517-9147-45A5-E081-4F8A04A8DB8D}"/>
              </a:ext>
            </a:extLst>
          </p:cNvPr>
          <p:cNvPicPr>
            <a:picLocks noChangeAspect="1"/>
          </p:cNvPicPr>
          <p:nvPr/>
        </p:nvPicPr>
        <p:blipFill rotWithShape="1">
          <a:blip r:embed="rId2"/>
          <a:srcRect r="21552"/>
          <a:stretch/>
        </p:blipFill>
        <p:spPr>
          <a:xfrm>
            <a:off x="3809238" y="1039001"/>
            <a:ext cx="8117236" cy="4779997"/>
          </a:xfrm>
          <a:prstGeom prst="rect">
            <a:avLst/>
          </a:prstGeom>
        </p:spPr>
      </p:pic>
      <p:sp useBgFill="1">
        <p:nvSpPr>
          <p:cNvPr id="43" name="Freeform: Shape 42">
            <a:extLst>
              <a:ext uri="{FF2B5EF4-FFF2-40B4-BE49-F238E27FC236}">
                <a16:creationId xmlns:a16="http://schemas.microsoft.com/office/drawing/2014/main" id="{5B45AD5D-AA52-4F7B-9362-576A39AD9E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D5D5D5"/>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45" name="Freeform: Shape 44">
            <a:extLst>
              <a:ext uri="{FF2B5EF4-FFF2-40B4-BE49-F238E27FC236}">
                <a16:creationId xmlns:a16="http://schemas.microsoft.com/office/drawing/2014/main" id="{AEDD7960-4866-4399-BEF6-DD1431AB4E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標題 16">
            <a:extLst>
              <a:ext uri="{FF2B5EF4-FFF2-40B4-BE49-F238E27FC236}">
                <a16:creationId xmlns:a16="http://schemas.microsoft.com/office/drawing/2014/main" id="{A3AF32EE-35E9-0AC9-C0F1-B11413705EAF}"/>
              </a:ext>
            </a:extLst>
          </p:cNvPr>
          <p:cNvSpPr>
            <a:spLocks noGrp="1"/>
          </p:cNvSpPr>
          <p:nvPr>
            <p:ph type="title"/>
          </p:nvPr>
        </p:nvSpPr>
        <p:spPr>
          <a:xfrm>
            <a:off x="371094" y="1161288"/>
            <a:ext cx="3438144" cy="1125728"/>
          </a:xfrm>
        </p:spPr>
        <p:txBody>
          <a:bodyPr vert="horz" lIns="91440" tIns="45720" rIns="91440" bIns="45720" rtlCol="0" anchor="b">
            <a:normAutofit/>
          </a:bodyPr>
          <a:lstStyle/>
          <a:p>
            <a:r>
              <a:rPr lang="en-US" altLang="zh-TW" sz="2800"/>
              <a:t>PCB- </a:t>
            </a:r>
            <a:r>
              <a:rPr lang="zh-CN" altLang="en-US" sz="2800"/>
              <a:t>簡介</a:t>
            </a:r>
            <a:endParaRPr lang="en-US" altLang="zh-TW" sz="2800"/>
          </a:p>
        </p:txBody>
      </p:sp>
      <p:sp>
        <p:nvSpPr>
          <p:cNvPr id="47" name="Rectangle 46">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9" name="Rectangle 48">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375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8" name="文字方塊 7">
            <a:extLst>
              <a:ext uri="{FF2B5EF4-FFF2-40B4-BE49-F238E27FC236}">
                <a16:creationId xmlns:a16="http://schemas.microsoft.com/office/drawing/2014/main" id="{F3BDAB72-2056-3B84-679A-DFB1E4ECFCE0}"/>
              </a:ext>
            </a:extLst>
          </p:cNvPr>
          <p:cNvSpPr txBox="1"/>
          <p:nvPr/>
        </p:nvSpPr>
        <p:spPr>
          <a:xfrm>
            <a:off x="371094" y="2718054"/>
            <a:ext cx="3438906" cy="3207258"/>
          </a:xfrm>
          <a:prstGeom prst="rect">
            <a:avLst/>
          </a:prstGeom>
        </p:spPr>
        <p:txBody>
          <a:bodyPr vert="horz" lIns="91440" tIns="45720" rIns="91440" bIns="45720" rtlCol="0" anchor="t">
            <a:normAutofit/>
          </a:bodyPr>
          <a:lstStyle/>
          <a:p>
            <a:pPr marL="285750" indent="-228600">
              <a:lnSpc>
                <a:spcPct val="90000"/>
              </a:lnSpc>
              <a:spcAft>
                <a:spcPts val="600"/>
              </a:spcAft>
              <a:buFont typeface="Arial" panose="020B0604020202020204" pitchFamily="34" charset="0"/>
              <a:buChar char="•"/>
            </a:pPr>
            <a:r>
              <a:rPr lang="zh-TW" altLang="en-US" sz="1700" dirty="0"/>
              <a:t>縮小體積</a:t>
            </a:r>
            <a:endParaRPr lang="en-US" altLang="zh-TW" sz="1700" dirty="0"/>
          </a:p>
          <a:p>
            <a:pPr marL="285750" indent="-228600">
              <a:lnSpc>
                <a:spcPct val="90000"/>
              </a:lnSpc>
              <a:spcAft>
                <a:spcPts val="600"/>
              </a:spcAft>
              <a:buFont typeface="Arial" panose="020B0604020202020204" pitchFamily="34" charset="0"/>
              <a:buChar char="•"/>
            </a:pPr>
            <a:r>
              <a:rPr lang="zh-TW" altLang="en-US" sz="1700" dirty="0"/>
              <a:t>增加電路的美觀和穩定性</a:t>
            </a:r>
            <a:endParaRPr lang="en-US" altLang="zh-TW" sz="1700" dirty="0"/>
          </a:p>
          <a:p>
            <a:pPr marL="285750" indent="-228600">
              <a:lnSpc>
                <a:spcPct val="90000"/>
              </a:lnSpc>
              <a:spcAft>
                <a:spcPts val="600"/>
              </a:spcAft>
              <a:buFont typeface="Arial" panose="020B0604020202020204" pitchFamily="34" charset="0"/>
              <a:buChar char="•"/>
            </a:pPr>
            <a:r>
              <a:rPr lang="zh-TW" altLang="en-US" sz="1700" dirty="0"/>
              <a:t>減少和接獲使空焊造成的錯誤</a:t>
            </a:r>
          </a:p>
        </p:txBody>
      </p:sp>
      <p:sp>
        <p:nvSpPr>
          <p:cNvPr id="5" name="任意多边形: 形状 4"/>
          <p:cNvSpPr/>
          <p:nvPr/>
        </p:nvSpPr>
        <p:spPr bwMode="auto">
          <a:xfrm flipH="1">
            <a:off x="0" y="5871029"/>
            <a:ext cx="12192000" cy="1012232"/>
          </a:xfrm>
          <a:custGeom>
            <a:avLst/>
            <a:gdLst>
              <a:gd name="connsiteX0" fmla="*/ 2457949 w 12192000"/>
              <a:gd name="connsiteY0" fmla="*/ 0 h 1012232"/>
              <a:gd name="connsiteX1" fmla="*/ 9057549 w 12192000"/>
              <a:gd name="connsiteY1" fmla="*/ 610553 h 1012232"/>
              <a:gd name="connsiteX2" fmla="*/ 12192000 w 12192000"/>
              <a:gd name="connsiteY2" fmla="*/ 305277 h 1012232"/>
              <a:gd name="connsiteX3" fmla="*/ 12192000 w 12192000"/>
              <a:gd name="connsiteY3" fmla="*/ 1012232 h 1012232"/>
              <a:gd name="connsiteX4" fmla="*/ 114300 w 12192000"/>
              <a:gd name="connsiteY4" fmla="*/ 1012232 h 1012232"/>
              <a:gd name="connsiteX5" fmla="*/ 0 w 12192000"/>
              <a:gd name="connsiteY5" fmla="*/ 1012232 h 1012232"/>
              <a:gd name="connsiteX6" fmla="*/ 0 w 12192000"/>
              <a:gd name="connsiteY6" fmla="*/ 160434 h 1012232"/>
              <a:gd name="connsiteX7" fmla="*/ 270087 w 12192000"/>
              <a:gd name="connsiteY7" fmla="*/ 129128 h 1012232"/>
              <a:gd name="connsiteX8" fmla="*/ 2457949 w 12192000"/>
              <a:gd name="connsiteY8" fmla="*/ 0 h 1012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1012232">
                <a:moveTo>
                  <a:pt x="2457949" y="0"/>
                </a:moveTo>
                <a:cubicBezTo>
                  <a:pt x="4506845" y="0"/>
                  <a:pt x="7360920" y="610553"/>
                  <a:pt x="9057549" y="610553"/>
                </a:cubicBezTo>
                <a:cubicBezTo>
                  <a:pt x="10754179" y="610553"/>
                  <a:pt x="12192000" y="305277"/>
                  <a:pt x="12192000" y="305277"/>
                </a:cubicBezTo>
                <a:cubicBezTo>
                  <a:pt x="12192000" y="1012232"/>
                  <a:pt x="12192000" y="1012232"/>
                  <a:pt x="12192000" y="1012232"/>
                </a:cubicBezTo>
                <a:cubicBezTo>
                  <a:pt x="5290457" y="1012232"/>
                  <a:pt x="1839686" y="1012232"/>
                  <a:pt x="114300" y="1012232"/>
                </a:cubicBezTo>
                <a:lnTo>
                  <a:pt x="0" y="1012232"/>
                </a:lnTo>
                <a:lnTo>
                  <a:pt x="0" y="160434"/>
                </a:lnTo>
                <a:lnTo>
                  <a:pt x="270087" y="129128"/>
                </a:lnTo>
                <a:cubicBezTo>
                  <a:pt x="925321" y="57390"/>
                  <a:pt x="1689613" y="0"/>
                  <a:pt x="2457949" y="0"/>
                </a:cubicBezTo>
                <a:close/>
              </a:path>
            </a:pathLst>
          </a:custGeom>
          <a:solidFill>
            <a:srgbClr val="52618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solidFill>
                <a:schemeClr val="lt1"/>
              </a:solidFill>
              <a:latin typeface="Arial" panose="020B0604020202020204" pitchFamily="34" charset="0"/>
              <a:ea typeface="思源黑体 CN Normal" panose="020B0400000000000000" pitchFamily="34" charset="-122"/>
              <a:sym typeface="Arial" panose="020B0604020202020204" pitchFamily="34" charset="0"/>
            </a:endParaRPr>
          </a:p>
        </p:txBody>
      </p:sp>
    </p:spTree>
    <p:extLst>
      <p:ext uri="{BB962C8B-B14F-4D97-AF65-F5344CB8AC3E}">
        <p14:creationId xmlns:p14="http://schemas.microsoft.com/office/powerpoint/2010/main" val="17596396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圖片 24" descr="一張含有 文字, 圖表, Rectangle, 方案 的圖片&#10;&#10;自動產生的描述">
            <a:extLst>
              <a:ext uri="{FF2B5EF4-FFF2-40B4-BE49-F238E27FC236}">
                <a16:creationId xmlns:a16="http://schemas.microsoft.com/office/drawing/2014/main" id="{88F2A77B-6AA2-8B31-3399-258C7A236521}"/>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3767" t="2131" r="22279" b="56466"/>
          <a:stretch/>
        </p:blipFill>
        <p:spPr bwMode="auto">
          <a:xfrm>
            <a:off x="480419" y="1591878"/>
            <a:ext cx="5899676" cy="4674778"/>
          </a:xfrm>
          <a:prstGeom prst="rect">
            <a:avLst/>
          </a:prstGeom>
          <a:noFill/>
          <a:ln>
            <a:noFill/>
          </a:ln>
          <a:extLst>
            <a:ext uri="{53640926-AAD7-44D8-BBD7-CCE9431645EC}">
              <a14:shadowObscured xmlns:a14="http://schemas.microsoft.com/office/drawing/2010/main"/>
            </a:ext>
          </a:extLst>
        </p:spPr>
      </p:pic>
      <p:sp>
        <p:nvSpPr>
          <p:cNvPr id="17" name="Freeform: Shape 16">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標題 1">
            <a:extLst>
              <a:ext uri="{FF2B5EF4-FFF2-40B4-BE49-F238E27FC236}">
                <a16:creationId xmlns:a16="http://schemas.microsoft.com/office/drawing/2014/main" id="{3FC77993-4A85-5E76-2DCF-F35457F63FD4}"/>
              </a:ext>
            </a:extLst>
          </p:cNvPr>
          <p:cNvSpPr>
            <a:spLocks noGrp="1"/>
          </p:cNvSpPr>
          <p:nvPr>
            <p:ph type="title"/>
          </p:nvPr>
        </p:nvSpPr>
        <p:spPr>
          <a:xfrm>
            <a:off x="838200" y="365125"/>
            <a:ext cx="10515600" cy="1325563"/>
          </a:xfrm>
        </p:spPr>
        <p:txBody>
          <a:bodyPr>
            <a:normAutofit/>
          </a:bodyPr>
          <a:lstStyle/>
          <a:p>
            <a:r>
              <a:rPr lang="en-US" altLang="zh-TW" b="1" i="0" dirty="0">
                <a:solidFill>
                  <a:srgbClr val="000000"/>
                </a:solidFill>
                <a:effectLst/>
                <a:latin typeface="Arial" panose="020B0604020202020204" pitchFamily="34" charset="0"/>
              </a:rPr>
              <a:t>Alpha</a:t>
            </a:r>
            <a:br>
              <a:rPr lang="en-US" altLang="zh-TW" b="1" i="0" dirty="0">
                <a:solidFill>
                  <a:srgbClr val="000000"/>
                </a:solidFill>
                <a:effectLst/>
                <a:latin typeface="Arial" panose="020B0604020202020204" pitchFamily="34" charset="0"/>
              </a:rPr>
            </a:br>
            <a:r>
              <a:rPr lang="en-US" altLang="zh-CN" dirty="0"/>
              <a:t> B1-</a:t>
            </a:r>
            <a:r>
              <a:rPr lang="zh-CN" altLang="en-US" dirty="0"/>
              <a:t>測試版</a:t>
            </a:r>
            <a:endParaRPr lang="zh-TW" altLang="en-US" dirty="0"/>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pic>
        <p:nvPicPr>
          <p:cNvPr id="2057" name="圖片 1" descr="一張含有 文字, 螢幕擷取畫面, Rectangle, 行 的圖片&#10;&#10;自動產生的描述">
            <a:extLst>
              <a:ext uri="{FF2B5EF4-FFF2-40B4-BE49-F238E27FC236}">
                <a16:creationId xmlns:a16="http://schemas.microsoft.com/office/drawing/2014/main" id="{DB344D5B-8579-9EAB-2915-21212660F1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2490" t="3574" r="1537" b="4327"/>
          <a:stretch>
            <a:fillRect/>
          </a:stretch>
        </p:blipFill>
        <p:spPr bwMode="auto">
          <a:xfrm>
            <a:off x="6717122" y="679901"/>
            <a:ext cx="4350184" cy="2814913"/>
          </a:xfrm>
          <a:prstGeom prst="rect">
            <a:avLst/>
          </a:prstGeom>
          <a:noFill/>
          <a:extLst>
            <a:ext uri="{909E8E84-426E-40DD-AFC4-6F175D3DCCD1}">
              <a14:hiddenFill xmlns:a14="http://schemas.microsoft.com/office/drawing/2010/main">
                <a:solidFill>
                  <a:srgbClr val="FFFFFF"/>
                </a:solidFill>
              </a14:hiddenFill>
            </a:ext>
          </a:extLst>
        </p:spPr>
      </p:pic>
      <p:pic>
        <p:nvPicPr>
          <p:cNvPr id="2056" name="圖片 3" descr="一張含有 Rectangle, 文字, 綠色, 電路 的圖片&#10;&#10;自動產生的描述">
            <a:extLst>
              <a:ext uri="{FF2B5EF4-FFF2-40B4-BE49-F238E27FC236}">
                <a16:creationId xmlns:a16="http://schemas.microsoft.com/office/drawing/2014/main" id="{6D9E3EEA-1814-D930-C916-66036C676C1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21436" t="22856" r="23817" b="14398"/>
          <a:stretch>
            <a:fillRect/>
          </a:stretch>
        </p:blipFill>
        <p:spPr bwMode="auto">
          <a:xfrm rot="5400000" flipH="1" flipV="1">
            <a:off x="7389573" y="3029483"/>
            <a:ext cx="3011870" cy="4350184"/>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0">
            <a:extLst>
              <a:ext uri="{FF2B5EF4-FFF2-40B4-BE49-F238E27FC236}">
                <a16:creationId xmlns:a16="http://schemas.microsoft.com/office/drawing/2014/main" id="{E96325CB-89A0-40CD-002F-37744A6BF9E0}"/>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Tree>
    <p:extLst>
      <p:ext uri="{BB962C8B-B14F-4D97-AF65-F5344CB8AC3E}">
        <p14:creationId xmlns:p14="http://schemas.microsoft.com/office/powerpoint/2010/main" val="5624081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標題 1">
            <a:extLst>
              <a:ext uri="{FF2B5EF4-FFF2-40B4-BE49-F238E27FC236}">
                <a16:creationId xmlns:a16="http://schemas.microsoft.com/office/drawing/2014/main" id="{3FC77993-4A85-5E76-2DCF-F35457F63FD4}"/>
              </a:ext>
            </a:extLst>
          </p:cNvPr>
          <p:cNvSpPr>
            <a:spLocks noGrp="1"/>
          </p:cNvSpPr>
          <p:nvPr>
            <p:ph type="title"/>
          </p:nvPr>
        </p:nvSpPr>
        <p:spPr>
          <a:xfrm>
            <a:off x="838200" y="365125"/>
            <a:ext cx="10515600" cy="1325563"/>
          </a:xfrm>
        </p:spPr>
        <p:txBody>
          <a:bodyPr>
            <a:normAutofit/>
          </a:bodyPr>
          <a:lstStyle/>
          <a:p>
            <a:r>
              <a:rPr lang="en-US" altLang="zh-TW" b="1" i="0" dirty="0">
                <a:solidFill>
                  <a:srgbClr val="000000"/>
                </a:solidFill>
                <a:effectLst/>
                <a:latin typeface="Arial" panose="020B0604020202020204" pitchFamily="34" charset="0"/>
              </a:rPr>
              <a:t>Alpha</a:t>
            </a:r>
            <a:br>
              <a:rPr lang="en-US" altLang="zh-TW" b="1" i="0" dirty="0">
                <a:solidFill>
                  <a:srgbClr val="000000"/>
                </a:solidFill>
                <a:effectLst/>
                <a:latin typeface="Arial" panose="020B0604020202020204" pitchFamily="34" charset="0"/>
              </a:rPr>
            </a:br>
            <a:r>
              <a:rPr lang="en-US" altLang="zh-TW" b="1" i="0" dirty="0">
                <a:solidFill>
                  <a:srgbClr val="000000"/>
                </a:solidFill>
                <a:effectLst/>
                <a:latin typeface="Arial" panose="020B0604020202020204" pitchFamily="34" charset="0"/>
              </a:rPr>
              <a:t> </a:t>
            </a:r>
            <a:r>
              <a:rPr lang="en-US" altLang="zh-CN" dirty="0"/>
              <a:t>B2-</a:t>
            </a:r>
            <a:r>
              <a:rPr lang="zh-CN" altLang="en-US" dirty="0"/>
              <a:t>測試版</a:t>
            </a:r>
            <a:endParaRPr lang="zh-TW" altLang="en-US" dirty="0"/>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0" name="Rectangle 10">
            <a:extLst>
              <a:ext uri="{FF2B5EF4-FFF2-40B4-BE49-F238E27FC236}">
                <a16:creationId xmlns:a16="http://schemas.microsoft.com/office/drawing/2014/main" id="{E96325CB-89A0-40CD-002F-37744A6BF9E0}"/>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pic>
        <p:nvPicPr>
          <p:cNvPr id="3" name="圖片 2" descr="一張含有 文字, 圖表, 方案, 圖解 的圖片&#10;&#10;自動產生的描述">
            <a:extLst>
              <a:ext uri="{FF2B5EF4-FFF2-40B4-BE49-F238E27FC236}">
                <a16:creationId xmlns:a16="http://schemas.microsoft.com/office/drawing/2014/main" id="{0BB5CA6D-DA58-3589-078C-7C346B39016C}"/>
              </a:ext>
            </a:extLst>
          </p:cNvPr>
          <p:cNvPicPr>
            <a:picLocks noChangeAspect="1"/>
          </p:cNvPicPr>
          <p:nvPr/>
        </p:nvPicPr>
        <p:blipFill>
          <a:blip r:embed="rId2"/>
          <a:stretch>
            <a:fillRect/>
          </a:stretch>
        </p:blipFill>
        <p:spPr>
          <a:xfrm>
            <a:off x="748014" y="1541621"/>
            <a:ext cx="5918120" cy="4234146"/>
          </a:xfrm>
          <a:prstGeom prst="rect">
            <a:avLst/>
          </a:prstGeom>
        </p:spPr>
      </p:pic>
      <p:pic>
        <p:nvPicPr>
          <p:cNvPr id="4" name="圖片 3" descr="一張含有 文字, 螢幕擷取畫面, 圖表, 平行 的圖片&#10;&#10;自動產生的描述">
            <a:extLst>
              <a:ext uri="{FF2B5EF4-FFF2-40B4-BE49-F238E27FC236}">
                <a16:creationId xmlns:a16="http://schemas.microsoft.com/office/drawing/2014/main" id="{29A8F94E-4B5C-2349-A33B-D2D8F4E3DC0B}"/>
              </a:ext>
            </a:extLst>
          </p:cNvPr>
          <p:cNvPicPr>
            <a:picLocks noChangeAspect="1"/>
          </p:cNvPicPr>
          <p:nvPr/>
        </p:nvPicPr>
        <p:blipFill rotWithShape="1">
          <a:blip r:embed="rId3"/>
          <a:srcRect t="3203" r="2283"/>
          <a:stretch/>
        </p:blipFill>
        <p:spPr bwMode="auto">
          <a:xfrm>
            <a:off x="6925461" y="726577"/>
            <a:ext cx="4139936" cy="2702423"/>
          </a:xfrm>
          <a:prstGeom prst="rect">
            <a:avLst/>
          </a:prstGeom>
          <a:ln>
            <a:noFill/>
          </a:ln>
          <a:extLst>
            <a:ext uri="{53640926-AAD7-44D8-BBD7-CCE9431645EC}">
              <a14:shadowObscured xmlns:a14="http://schemas.microsoft.com/office/drawing/2010/main"/>
            </a:ext>
          </a:extLst>
        </p:spPr>
      </p:pic>
      <p:pic>
        <p:nvPicPr>
          <p:cNvPr id="5" name="圖片 4" descr="一張含有 電子元件, 電子工程, 電路元件, 被動元件 的圖片&#10;&#10;自動產生的描述">
            <a:extLst>
              <a:ext uri="{FF2B5EF4-FFF2-40B4-BE49-F238E27FC236}">
                <a16:creationId xmlns:a16="http://schemas.microsoft.com/office/drawing/2014/main" id="{A4CC1958-4199-A1C5-36FD-FCADC244F06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6292" t="24507" r="19201" b="18768"/>
          <a:stretch/>
        </p:blipFill>
        <p:spPr bwMode="auto">
          <a:xfrm>
            <a:off x="6925461" y="3658694"/>
            <a:ext cx="4139936" cy="2834181"/>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3497271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任意多边形: 形状 4"/>
          <p:cNvSpPr/>
          <p:nvPr/>
        </p:nvSpPr>
        <p:spPr bwMode="auto">
          <a:xfrm flipH="1">
            <a:off x="0" y="5871029"/>
            <a:ext cx="12192000" cy="1012232"/>
          </a:xfrm>
          <a:custGeom>
            <a:avLst/>
            <a:gdLst>
              <a:gd name="connsiteX0" fmla="*/ 2457949 w 12192000"/>
              <a:gd name="connsiteY0" fmla="*/ 0 h 1012232"/>
              <a:gd name="connsiteX1" fmla="*/ 9057549 w 12192000"/>
              <a:gd name="connsiteY1" fmla="*/ 610553 h 1012232"/>
              <a:gd name="connsiteX2" fmla="*/ 12192000 w 12192000"/>
              <a:gd name="connsiteY2" fmla="*/ 305277 h 1012232"/>
              <a:gd name="connsiteX3" fmla="*/ 12192000 w 12192000"/>
              <a:gd name="connsiteY3" fmla="*/ 1012232 h 1012232"/>
              <a:gd name="connsiteX4" fmla="*/ 114300 w 12192000"/>
              <a:gd name="connsiteY4" fmla="*/ 1012232 h 1012232"/>
              <a:gd name="connsiteX5" fmla="*/ 0 w 12192000"/>
              <a:gd name="connsiteY5" fmla="*/ 1012232 h 1012232"/>
              <a:gd name="connsiteX6" fmla="*/ 0 w 12192000"/>
              <a:gd name="connsiteY6" fmla="*/ 160434 h 1012232"/>
              <a:gd name="connsiteX7" fmla="*/ 270087 w 12192000"/>
              <a:gd name="connsiteY7" fmla="*/ 129128 h 1012232"/>
              <a:gd name="connsiteX8" fmla="*/ 2457949 w 12192000"/>
              <a:gd name="connsiteY8" fmla="*/ 0 h 1012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1012232">
                <a:moveTo>
                  <a:pt x="2457949" y="0"/>
                </a:moveTo>
                <a:cubicBezTo>
                  <a:pt x="4506845" y="0"/>
                  <a:pt x="7360920" y="610553"/>
                  <a:pt x="9057549" y="610553"/>
                </a:cubicBezTo>
                <a:cubicBezTo>
                  <a:pt x="10754179" y="610553"/>
                  <a:pt x="12192000" y="305277"/>
                  <a:pt x="12192000" y="305277"/>
                </a:cubicBezTo>
                <a:cubicBezTo>
                  <a:pt x="12192000" y="1012232"/>
                  <a:pt x="12192000" y="1012232"/>
                  <a:pt x="12192000" y="1012232"/>
                </a:cubicBezTo>
                <a:cubicBezTo>
                  <a:pt x="5290457" y="1012232"/>
                  <a:pt x="1839686" y="1012232"/>
                  <a:pt x="114300" y="1012232"/>
                </a:cubicBezTo>
                <a:lnTo>
                  <a:pt x="0" y="1012232"/>
                </a:lnTo>
                <a:lnTo>
                  <a:pt x="0" y="160434"/>
                </a:lnTo>
                <a:lnTo>
                  <a:pt x="270087" y="129128"/>
                </a:lnTo>
                <a:cubicBezTo>
                  <a:pt x="925321" y="57390"/>
                  <a:pt x="1689613" y="0"/>
                  <a:pt x="2457949" y="0"/>
                </a:cubicBezTo>
                <a:close/>
              </a:path>
            </a:pathLst>
          </a:custGeom>
          <a:solidFill>
            <a:srgbClr val="52618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solidFill>
                <a:schemeClr val="lt1"/>
              </a:solidFill>
              <a:latin typeface="Arial" panose="020B0604020202020204" pitchFamily="34" charset="0"/>
              <a:ea typeface="思源黑体 CN Normal" panose="020B0400000000000000" pitchFamily="34" charset="-122"/>
              <a:sym typeface="Arial" panose="020B0604020202020204" pitchFamily="34" charset="0"/>
            </a:endParaRPr>
          </a:p>
        </p:txBody>
      </p:sp>
      <p:sp>
        <p:nvSpPr>
          <p:cNvPr id="15" name="文本框 14"/>
          <p:cNvSpPr txBox="1"/>
          <p:nvPr/>
        </p:nvSpPr>
        <p:spPr>
          <a:xfrm>
            <a:off x="3044480" y="3083852"/>
            <a:ext cx="2613936" cy="923330"/>
          </a:xfrm>
          <a:prstGeom prst="rect">
            <a:avLst/>
          </a:prstGeom>
          <a:noFill/>
        </p:spPr>
        <p:txBody>
          <a:bodyPr wrap="square" rtlCol="0">
            <a:spAutoFit/>
          </a:bodyPr>
          <a:lstStyle/>
          <a:p>
            <a:r>
              <a:rPr lang="en-US" altLang="zh-CN" sz="5400" b="1" dirty="0">
                <a:solidFill>
                  <a:srgbClr val="F2F2F2"/>
                </a:solidFill>
                <a:latin typeface="微软雅黑" panose="020B0503020204020204" pitchFamily="34" charset="-122"/>
                <a:ea typeface="微软雅黑" panose="020B0503020204020204" pitchFamily="34" charset="-122"/>
              </a:rPr>
              <a:t>PART.1</a:t>
            </a:r>
            <a:endParaRPr lang="zh-CN" altLang="en-US" sz="5400" b="1" dirty="0">
              <a:solidFill>
                <a:srgbClr val="F2F2F2"/>
              </a:solidFill>
              <a:latin typeface="微软雅黑" panose="020B0503020204020204" pitchFamily="34" charset="-122"/>
              <a:ea typeface="微软雅黑" panose="020B0503020204020204" pitchFamily="34" charset="-122"/>
            </a:endParaRPr>
          </a:p>
        </p:txBody>
      </p:sp>
      <p:sp>
        <p:nvSpPr>
          <p:cNvPr id="17" name="標題 16">
            <a:extLst>
              <a:ext uri="{FF2B5EF4-FFF2-40B4-BE49-F238E27FC236}">
                <a16:creationId xmlns:a16="http://schemas.microsoft.com/office/drawing/2014/main" id="{A3AF32EE-35E9-0AC9-C0F1-B11413705EAF}"/>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一、前言</a:t>
            </a:r>
          </a:p>
        </p:txBody>
      </p:sp>
      <p:sp>
        <p:nvSpPr>
          <p:cNvPr id="18" name="內容版面配置區 17">
            <a:extLst>
              <a:ext uri="{FF2B5EF4-FFF2-40B4-BE49-F238E27FC236}">
                <a16:creationId xmlns:a16="http://schemas.microsoft.com/office/drawing/2014/main" id="{C26D978A-E144-0874-20DB-EE6C6C769B18}"/>
              </a:ext>
            </a:extLst>
          </p:cNvPr>
          <p:cNvSpPr>
            <a:spLocks noGrp="1"/>
          </p:cNvSpPr>
          <p:nvPr>
            <p:ph idx="1"/>
          </p:nvPr>
        </p:nvSpPr>
        <p:spPr>
          <a:xfrm>
            <a:off x="838200" y="1454083"/>
            <a:ext cx="10515600" cy="4416946"/>
          </a:xfrm>
        </p:spPr>
        <p:txBody>
          <a:bodyPr>
            <a:normAutofit/>
          </a:bodyPr>
          <a:lstStyle/>
          <a:p>
            <a:pPr indent="304800">
              <a:lnSpc>
                <a:spcPct val="200000"/>
              </a:lnSpc>
            </a:pPr>
            <a:r>
              <a:rPr lang="zh-TW" altLang="zh-TW" sz="2400" kern="100" dirty="0">
                <a:effectLst/>
                <a:latin typeface="Calibri" panose="020F0502020204030204" pitchFamily="34" charset="0"/>
                <a:ea typeface="標楷體" panose="03000509000000000000" pitchFamily="65" charset="-120"/>
                <a:cs typeface="Times New Roman" panose="02020603050405020304" pitchFamily="18" charset="0"/>
              </a:rPr>
              <a:t>本地年齡層人口比例日漸趨向</a:t>
            </a:r>
            <a:r>
              <a:rPr lang="zh-TW" altLang="zh-TW" sz="2400" b="1" u="sng" kern="100" dirty="0">
                <a:effectLst/>
                <a:latin typeface="Calibri" panose="020F0502020204030204" pitchFamily="34" charset="0"/>
                <a:ea typeface="標楷體" panose="03000509000000000000" pitchFamily="65" charset="-120"/>
                <a:cs typeface="Times New Roman" panose="02020603050405020304" pitchFamily="18" charset="0"/>
              </a:rPr>
              <a:t>高齡化的社會</a:t>
            </a:r>
            <a:r>
              <a:rPr lang="zh-TW" altLang="zh-TW" sz="2400" kern="100" dirty="0">
                <a:effectLst/>
                <a:latin typeface="Calibri" panose="020F0502020204030204" pitchFamily="34" charset="0"/>
                <a:ea typeface="標楷體" panose="03000509000000000000" pitchFamily="65" charset="-120"/>
                <a:cs typeface="Times New Roman" panose="02020603050405020304" pitchFamily="18" charset="0"/>
              </a:rPr>
              <a:t>，老年人比例越來越多，年輕人更可能要同時養育三代，工作上的忙碌就連照顧自己的時間也忙不開交，那又如何有可能能夠養兒防老？照顧老一輩的責任又應該如何處理？</a:t>
            </a:r>
            <a:endParaRPr lang="zh-TW" altLang="zh-TW" sz="24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indent="304800">
              <a:lnSpc>
                <a:spcPct val="200000"/>
              </a:lnSpc>
            </a:pPr>
            <a:r>
              <a:rPr lang="zh-TW" altLang="zh-TW" sz="2400" kern="100" dirty="0">
                <a:effectLst/>
                <a:latin typeface="Calibri" panose="020F0502020204030204" pitchFamily="34" charset="0"/>
                <a:ea typeface="標楷體" panose="03000509000000000000" pitchFamily="65" charset="-120"/>
                <a:cs typeface="Times New Roman" panose="02020603050405020304" pitchFamily="18" charset="0"/>
              </a:rPr>
              <a:t>希望藉本次的研究背景下協助現今老年層逐漸擴大，</a:t>
            </a:r>
            <a:r>
              <a:rPr lang="zh-TW" altLang="zh-TW" sz="2400" b="1" u="sng" kern="100" dirty="0">
                <a:effectLst/>
                <a:latin typeface="Calibri" panose="020F0502020204030204" pitchFamily="34" charset="0"/>
                <a:ea typeface="標楷體" panose="03000509000000000000" pitchFamily="65" charset="-120"/>
                <a:cs typeface="Times New Roman" panose="02020603050405020304" pitchFamily="18" charset="0"/>
              </a:rPr>
              <a:t>年輕一輩</a:t>
            </a:r>
            <a:r>
              <a:rPr lang="zh-TW" altLang="zh-TW" sz="2400" kern="100" dirty="0">
                <a:effectLst/>
                <a:latin typeface="Calibri" panose="020F0502020204030204" pitchFamily="34" charset="0"/>
                <a:ea typeface="標楷體" panose="03000509000000000000" pitchFamily="65" charset="-120"/>
                <a:cs typeface="Times New Roman" panose="02020603050405020304" pitchFamily="18" charset="0"/>
              </a:rPr>
              <a:t>如何</a:t>
            </a:r>
            <a:r>
              <a:rPr lang="zh-TW" altLang="zh-TW" sz="2400" b="1" u="sng" kern="100" dirty="0">
                <a:effectLst/>
                <a:latin typeface="Calibri" panose="020F0502020204030204" pitchFamily="34" charset="0"/>
                <a:ea typeface="標楷體" panose="03000509000000000000" pitchFamily="65" charset="-120"/>
                <a:cs typeface="Times New Roman" panose="02020603050405020304" pitchFamily="18" charset="0"/>
              </a:rPr>
              <a:t>加強照顧，同時不放棄工作</a:t>
            </a:r>
            <a:r>
              <a:rPr lang="zh-TW" altLang="zh-TW" sz="2400" kern="100" dirty="0">
                <a:effectLst/>
                <a:latin typeface="Calibri" panose="020F0502020204030204" pitchFamily="34" charset="0"/>
                <a:ea typeface="標楷體" panose="03000509000000000000" pitchFamily="65" charset="-120"/>
                <a:cs typeface="Times New Roman" panose="02020603050405020304" pitchFamily="18" charset="0"/>
              </a:rPr>
              <a:t>背景下</a:t>
            </a:r>
            <a:r>
              <a:rPr lang="zh-CN" altLang="en-US" sz="2400" b="1" u="sng" kern="100" dirty="0">
                <a:effectLst/>
                <a:latin typeface="Calibri" panose="020F0502020204030204" pitchFamily="34" charset="0"/>
                <a:ea typeface="標楷體" panose="03000509000000000000" pitchFamily="65" charset="-120"/>
                <a:cs typeface="Times New Roman" panose="02020603050405020304" pitchFamily="18" charset="0"/>
              </a:rPr>
              <a:t>照顧及溝通</a:t>
            </a:r>
            <a:r>
              <a:rPr lang="zh-TW" altLang="zh-TW" sz="2400" kern="100" dirty="0">
                <a:effectLst/>
                <a:latin typeface="Calibri" panose="020F0502020204030204" pitchFamily="34" charset="0"/>
                <a:ea typeface="標楷體" panose="03000509000000000000" pitchFamily="65" charset="-120"/>
                <a:cs typeface="Times New Roman" panose="02020603050405020304" pitchFamily="18" charset="0"/>
              </a:rPr>
              <a:t>而作探討。</a:t>
            </a:r>
            <a:endParaRPr lang="zh-TW" altLang="zh-TW" sz="2400" kern="100" dirty="0">
              <a:effectLst/>
              <a:latin typeface="Calibri" panose="020F0502020204030204" pitchFamily="34" charset="0"/>
              <a:ea typeface="新細明體" panose="02020500000000000000" pitchFamily="18" charset="-120"/>
              <a:cs typeface="Times New Roman" panose="02020603050405020304" pitchFamily="18" charset="0"/>
            </a:endParaRPr>
          </a:p>
        </p:txBody>
      </p:sp>
    </p:spTree>
    <p:extLst>
      <p:ext uri="{BB962C8B-B14F-4D97-AF65-F5344CB8AC3E}">
        <p14:creationId xmlns:p14="http://schemas.microsoft.com/office/powerpoint/2010/main" val="7921591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圖片 5" descr="一張含有 圖表, 文字, 方案, 行 的圖片&#10;&#10;自動產生的描述">
            <a:extLst>
              <a:ext uri="{FF2B5EF4-FFF2-40B4-BE49-F238E27FC236}">
                <a16:creationId xmlns:a16="http://schemas.microsoft.com/office/drawing/2014/main" id="{ADFA4FDA-FD01-40C8-10E5-CD02066A8B96}"/>
              </a:ext>
            </a:extLst>
          </p:cNvPr>
          <p:cNvPicPr>
            <a:picLocks noChangeAspect="1"/>
          </p:cNvPicPr>
          <p:nvPr/>
        </p:nvPicPr>
        <p:blipFill>
          <a:blip r:embed="rId2"/>
          <a:stretch>
            <a:fillRect/>
          </a:stretch>
        </p:blipFill>
        <p:spPr>
          <a:xfrm>
            <a:off x="838200" y="1591878"/>
            <a:ext cx="5294442" cy="4674778"/>
          </a:xfrm>
          <a:prstGeom prst="rect">
            <a:avLst/>
          </a:prstGeom>
        </p:spPr>
      </p:pic>
      <p:sp>
        <p:nvSpPr>
          <p:cNvPr id="17" name="Freeform: Shape 16">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標題 1">
            <a:extLst>
              <a:ext uri="{FF2B5EF4-FFF2-40B4-BE49-F238E27FC236}">
                <a16:creationId xmlns:a16="http://schemas.microsoft.com/office/drawing/2014/main" id="{3FC77993-4A85-5E76-2DCF-F35457F63FD4}"/>
              </a:ext>
            </a:extLst>
          </p:cNvPr>
          <p:cNvSpPr>
            <a:spLocks noGrp="1"/>
          </p:cNvSpPr>
          <p:nvPr>
            <p:ph type="title"/>
          </p:nvPr>
        </p:nvSpPr>
        <p:spPr>
          <a:xfrm>
            <a:off x="838200" y="365125"/>
            <a:ext cx="10515600" cy="1325563"/>
          </a:xfrm>
        </p:spPr>
        <p:txBody>
          <a:bodyPr>
            <a:normAutofit/>
          </a:bodyPr>
          <a:lstStyle/>
          <a:p>
            <a:r>
              <a:rPr lang="en-US" altLang="zh-TW" b="1" i="0" dirty="0">
                <a:solidFill>
                  <a:srgbClr val="000000"/>
                </a:solidFill>
                <a:effectLst/>
                <a:latin typeface="Arial" panose="020B0604020202020204" pitchFamily="34" charset="0"/>
              </a:rPr>
              <a:t>Alpha</a:t>
            </a:r>
            <a:br>
              <a:rPr lang="en-US" altLang="zh-TW" b="1" i="0" dirty="0">
                <a:solidFill>
                  <a:srgbClr val="000000"/>
                </a:solidFill>
                <a:effectLst/>
                <a:latin typeface="Arial" panose="020B0604020202020204" pitchFamily="34" charset="0"/>
              </a:rPr>
            </a:br>
            <a:r>
              <a:rPr lang="en-US" altLang="zh-TW" b="1" i="0" dirty="0">
                <a:solidFill>
                  <a:srgbClr val="000000"/>
                </a:solidFill>
                <a:effectLst/>
                <a:latin typeface="Arial" panose="020B0604020202020204" pitchFamily="34" charset="0"/>
              </a:rPr>
              <a:t> </a:t>
            </a:r>
            <a:r>
              <a:rPr lang="en-US" altLang="zh-CN" dirty="0"/>
              <a:t>B3-</a:t>
            </a:r>
            <a:r>
              <a:rPr lang="zh-CN" altLang="en-US" dirty="0"/>
              <a:t>測試版</a:t>
            </a:r>
            <a:endParaRPr lang="zh-TW" altLang="en-US" dirty="0"/>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0" name="Rectangle 10">
            <a:extLst>
              <a:ext uri="{FF2B5EF4-FFF2-40B4-BE49-F238E27FC236}">
                <a16:creationId xmlns:a16="http://schemas.microsoft.com/office/drawing/2014/main" id="{E96325CB-89A0-40CD-002F-37744A6BF9E0}"/>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pic>
        <p:nvPicPr>
          <p:cNvPr id="7" name="圖片 6" descr="一張含有 文字, 螢幕擷取畫面, Rectangle, 行 的圖片&#10;&#10;自動產生的描述">
            <a:extLst>
              <a:ext uri="{FF2B5EF4-FFF2-40B4-BE49-F238E27FC236}">
                <a16:creationId xmlns:a16="http://schemas.microsoft.com/office/drawing/2014/main" id="{6E5A8B9B-4D8C-5630-011B-2A0E4746F460}"/>
              </a:ext>
            </a:extLst>
          </p:cNvPr>
          <p:cNvPicPr>
            <a:picLocks noChangeAspect="1"/>
          </p:cNvPicPr>
          <p:nvPr/>
        </p:nvPicPr>
        <p:blipFill>
          <a:blip r:embed="rId3"/>
          <a:stretch>
            <a:fillRect/>
          </a:stretch>
        </p:blipFill>
        <p:spPr>
          <a:xfrm>
            <a:off x="6749932" y="1039187"/>
            <a:ext cx="4049248" cy="2705853"/>
          </a:xfrm>
          <a:prstGeom prst="rect">
            <a:avLst/>
          </a:prstGeom>
        </p:spPr>
      </p:pic>
      <p:pic>
        <p:nvPicPr>
          <p:cNvPr id="8" name="圖片 7" descr="一張含有 電子產品, 電子工程, 電子元件, 綠色 的圖片&#10;&#10;自動產生的描述">
            <a:extLst>
              <a:ext uri="{FF2B5EF4-FFF2-40B4-BE49-F238E27FC236}">
                <a16:creationId xmlns:a16="http://schemas.microsoft.com/office/drawing/2014/main" id="{7DEA7843-5C22-BF15-23FC-A0D6D50FE638}"/>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3122" t="31509" r="20117" b="19473"/>
          <a:stretch/>
        </p:blipFill>
        <p:spPr bwMode="auto">
          <a:xfrm>
            <a:off x="6749932" y="3929267"/>
            <a:ext cx="4049248" cy="2623584"/>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6366792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標題 1">
            <a:extLst>
              <a:ext uri="{FF2B5EF4-FFF2-40B4-BE49-F238E27FC236}">
                <a16:creationId xmlns:a16="http://schemas.microsoft.com/office/drawing/2014/main" id="{3FC77993-4A85-5E76-2DCF-F35457F63FD4}"/>
              </a:ext>
            </a:extLst>
          </p:cNvPr>
          <p:cNvSpPr>
            <a:spLocks noGrp="1"/>
          </p:cNvSpPr>
          <p:nvPr>
            <p:ph type="title"/>
          </p:nvPr>
        </p:nvSpPr>
        <p:spPr>
          <a:xfrm>
            <a:off x="838200" y="365125"/>
            <a:ext cx="10515600" cy="1325563"/>
          </a:xfrm>
        </p:spPr>
        <p:txBody>
          <a:bodyPr>
            <a:normAutofit/>
          </a:bodyPr>
          <a:lstStyle/>
          <a:p>
            <a:r>
              <a:rPr lang="en-US" altLang="zh-TW" b="1" i="0" dirty="0">
                <a:solidFill>
                  <a:srgbClr val="000000"/>
                </a:solidFill>
                <a:effectLst/>
                <a:latin typeface="Arial" panose="020B0604020202020204" pitchFamily="34" charset="0"/>
              </a:rPr>
              <a:t>Beta</a:t>
            </a:r>
            <a:br>
              <a:rPr lang="en-US" altLang="zh-CN" dirty="0"/>
            </a:br>
            <a:r>
              <a:rPr lang="en-US" altLang="zh-CN" dirty="0"/>
              <a:t> </a:t>
            </a:r>
            <a:r>
              <a:rPr lang="zh-CN" altLang="en-US" dirty="0"/>
              <a:t>開發版</a:t>
            </a:r>
            <a:endParaRPr lang="zh-TW" altLang="en-US" dirty="0"/>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0" name="Rectangle 10">
            <a:extLst>
              <a:ext uri="{FF2B5EF4-FFF2-40B4-BE49-F238E27FC236}">
                <a16:creationId xmlns:a16="http://schemas.microsoft.com/office/drawing/2014/main" id="{E96325CB-89A0-40CD-002F-37744A6BF9E0}"/>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9" name="文字方塊 8">
            <a:extLst>
              <a:ext uri="{FF2B5EF4-FFF2-40B4-BE49-F238E27FC236}">
                <a16:creationId xmlns:a16="http://schemas.microsoft.com/office/drawing/2014/main" id="{B6B432C4-17B4-E63F-51B9-8C3431C912B6}"/>
              </a:ext>
            </a:extLst>
          </p:cNvPr>
          <p:cNvSpPr txBox="1"/>
          <p:nvPr/>
        </p:nvSpPr>
        <p:spPr>
          <a:xfrm>
            <a:off x="842058" y="1591878"/>
            <a:ext cx="9099384" cy="2797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在第一分項製作上只有小部分錯誤</a:t>
            </a:r>
            <a:endParaRPr lang="en-US" altLang="zh-TW" sz="2400" dirty="0">
              <a:latin typeface="標楷體" panose="03000509000000000000" pitchFamily="65" charset="-120"/>
              <a:ea typeface="標楷體" panose="03000509000000000000" pitchFamily="65" charset="-120"/>
            </a:endParaRPr>
          </a:p>
          <a:p>
            <a:pPr marL="285750" indent="-285750">
              <a:lnSpc>
                <a:spcPct val="150000"/>
              </a:lnSpc>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例如把</a:t>
            </a:r>
            <a:r>
              <a:rPr lang="en-US" altLang="zh-TW" sz="2400" dirty="0">
                <a:latin typeface="標楷體" panose="03000509000000000000" pitchFamily="65" charset="-120"/>
                <a:ea typeface="標楷體" panose="03000509000000000000" pitchFamily="65" charset="-120"/>
              </a:rPr>
              <a:t>INMP441</a:t>
            </a:r>
            <a:r>
              <a:rPr lang="zh-TW" altLang="en-US" sz="2400" dirty="0">
                <a:latin typeface="標楷體" panose="03000509000000000000" pitchFamily="65" charset="-120"/>
                <a:ea typeface="標楷體" panose="03000509000000000000" pitchFamily="65" charset="-120"/>
              </a:rPr>
              <a:t>麥克風腳位設置錯誤</a:t>
            </a:r>
            <a:endParaRPr lang="en-US" altLang="zh-TW" sz="2400" dirty="0">
              <a:latin typeface="標楷體" panose="03000509000000000000" pitchFamily="65" charset="-120"/>
              <a:ea typeface="標楷體" panose="03000509000000000000" pitchFamily="65" charset="-120"/>
            </a:endParaRPr>
          </a:p>
          <a:p>
            <a:pPr marL="285750" indent="-285750">
              <a:lnSpc>
                <a:spcPct val="150000"/>
              </a:lnSpc>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結合經過測試及除錯後把三塊</a:t>
            </a:r>
            <a:r>
              <a:rPr lang="en-US" altLang="zh-TW" sz="2400" dirty="0">
                <a:latin typeface="標楷體" panose="03000509000000000000" pitchFamily="65" charset="-120"/>
                <a:ea typeface="標楷體" panose="03000509000000000000" pitchFamily="65" charset="-120"/>
              </a:rPr>
              <a:t>PCB</a:t>
            </a:r>
            <a:r>
              <a:rPr lang="zh-TW" altLang="en-US" sz="2400" dirty="0">
                <a:latin typeface="標楷體" panose="03000509000000000000" pitchFamily="65" charset="-120"/>
                <a:ea typeface="標楷體" panose="03000509000000000000" pitchFamily="65" charset="-120"/>
              </a:rPr>
              <a:t>聯合製作成為一塊</a:t>
            </a:r>
            <a:r>
              <a:rPr lang="en-US" altLang="zh-TW" sz="2400" dirty="0">
                <a:latin typeface="標楷體" panose="03000509000000000000" pitchFamily="65" charset="-120"/>
                <a:ea typeface="標楷體" panose="03000509000000000000" pitchFamily="65" charset="-120"/>
              </a:rPr>
              <a:t>PCB</a:t>
            </a:r>
          </a:p>
          <a:p>
            <a:pPr marL="285750" indent="-285750">
              <a:lnSpc>
                <a:spcPct val="150000"/>
              </a:lnSpc>
              <a:buFont typeface="Arial" panose="020B0604020202020204" pitchFamily="34" charset="0"/>
              <a:buChar char="•"/>
            </a:pPr>
            <a:r>
              <a:rPr lang="zh-CN" altLang="en-US" sz="2400" dirty="0">
                <a:latin typeface="標楷體" panose="03000509000000000000" pitchFamily="65" charset="-120"/>
                <a:ea typeface="標楷體" panose="03000509000000000000" pitchFamily="65" charset="-120"/>
              </a:rPr>
              <a:t>同時，尺寸限制關係及應用上，分為</a:t>
            </a:r>
            <a:r>
              <a:rPr lang="zh-CN" altLang="en-US" sz="2400" b="1" dirty="0">
                <a:latin typeface="標楷體" panose="03000509000000000000" pitchFamily="65" charset="-120"/>
                <a:ea typeface="標楷體" panose="03000509000000000000" pitchFamily="65" charset="-120"/>
              </a:rPr>
              <a:t>控制板</a:t>
            </a:r>
            <a:r>
              <a:rPr lang="zh-CN" altLang="en-US" sz="2400" dirty="0">
                <a:latin typeface="標楷體" panose="03000509000000000000" pitchFamily="65" charset="-120"/>
                <a:ea typeface="標楷體" panose="03000509000000000000" pitchFamily="65" charset="-120"/>
              </a:rPr>
              <a:t>和</a:t>
            </a:r>
            <a:r>
              <a:rPr lang="zh-CN" altLang="en-US" sz="2400" b="1" dirty="0">
                <a:latin typeface="標楷體" panose="03000509000000000000" pitchFamily="65" charset="-120"/>
                <a:ea typeface="標楷體" panose="03000509000000000000" pitchFamily="65" charset="-120"/>
              </a:rPr>
              <a:t>非控制板</a:t>
            </a:r>
            <a:r>
              <a:rPr lang="zh-CN" altLang="en-US" sz="2400" dirty="0">
                <a:latin typeface="標楷體" panose="03000509000000000000" pitchFamily="65" charset="-120"/>
                <a:ea typeface="標楷體" panose="03000509000000000000" pitchFamily="65" charset="-120"/>
              </a:rPr>
              <a:t>區域</a:t>
            </a:r>
            <a:endParaRPr lang="en-US" altLang="zh-CN" sz="2400" dirty="0">
              <a:latin typeface="標楷體" panose="03000509000000000000" pitchFamily="65" charset="-120"/>
              <a:ea typeface="標楷體" panose="03000509000000000000" pitchFamily="65" charset="-120"/>
            </a:endParaRPr>
          </a:p>
          <a:p>
            <a:pPr>
              <a:lnSpc>
                <a:spcPct val="150000"/>
              </a:lnSpc>
            </a:pPr>
            <a:r>
              <a:rPr lang="en-US" altLang="zh-TW" sz="2400" dirty="0">
                <a:latin typeface="標楷體" panose="03000509000000000000" pitchFamily="65" charset="-120"/>
                <a:ea typeface="標楷體" panose="03000509000000000000" pitchFamily="65" charset="-120"/>
              </a:rPr>
              <a:t>PS. </a:t>
            </a:r>
            <a:r>
              <a:rPr lang="zh-CN" altLang="en-US" sz="2400" dirty="0">
                <a:latin typeface="標楷體" panose="03000509000000000000" pitchFamily="65" charset="-120"/>
                <a:ea typeface="標楷體" panose="03000509000000000000" pitchFamily="65" charset="-120"/>
              </a:rPr>
              <a:t>因</a:t>
            </a:r>
            <a:r>
              <a:rPr lang="en-US" altLang="zh-CN" sz="2400" dirty="0">
                <a:latin typeface="標楷體" panose="03000509000000000000" pitchFamily="65" charset="-120"/>
                <a:ea typeface="標楷體" panose="03000509000000000000" pitchFamily="65" charset="-120"/>
              </a:rPr>
              <a:t>B1-B3 logic</a:t>
            </a:r>
            <a:r>
              <a:rPr lang="zh-TW" altLang="en-US" sz="2400" dirty="0">
                <a:latin typeface="標楷體" panose="03000509000000000000" pitchFamily="65" charset="-120"/>
                <a:ea typeface="標楷體" panose="03000509000000000000" pitchFamily="65" charset="-120"/>
              </a:rPr>
              <a:t>邏輯電路設計圖</a:t>
            </a:r>
            <a:r>
              <a:rPr lang="zh-CN" altLang="en-US" sz="2400" dirty="0">
                <a:latin typeface="標楷體" panose="03000509000000000000" pitchFamily="65" charset="-120"/>
                <a:ea typeface="標楷體" panose="03000509000000000000" pitchFamily="65" charset="-120"/>
              </a:rPr>
              <a:t>大致相同不加展示</a:t>
            </a:r>
            <a:endParaRPr lang="zh-TW" altLang="en-US" sz="2400" dirty="0">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32932890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圖片 7" descr="一張含有 圖表, 文字, 方案, 行 的圖片&#10;&#10;自動產生的描述">
            <a:extLst>
              <a:ext uri="{FF2B5EF4-FFF2-40B4-BE49-F238E27FC236}">
                <a16:creationId xmlns:a16="http://schemas.microsoft.com/office/drawing/2014/main" id="{02C28D1D-241B-0E5B-F00C-85F33454C6EA}"/>
              </a:ext>
            </a:extLst>
          </p:cNvPr>
          <p:cNvPicPr>
            <a:picLocks noChangeAspect="1"/>
          </p:cNvPicPr>
          <p:nvPr/>
        </p:nvPicPr>
        <p:blipFill>
          <a:blip r:embed="rId2"/>
          <a:stretch>
            <a:fillRect/>
          </a:stretch>
        </p:blipFill>
        <p:spPr>
          <a:xfrm>
            <a:off x="1320478" y="1447214"/>
            <a:ext cx="4775522" cy="4791144"/>
          </a:xfrm>
          <a:prstGeom prst="rect">
            <a:avLst/>
          </a:prstGeom>
        </p:spPr>
      </p:pic>
      <p:pic>
        <p:nvPicPr>
          <p:cNvPr id="3" name="圖片 2" descr="一張含有 文字, 螢幕擷取畫面, 樣式, 鮮豔 的圖片&#10;&#10;自動產生的描述">
            <a:extLst>
              <a:ext uri="{FF2B5EF4-FFF2-40B4-BE49-F238E27FC236}">
                <a16:creationId xmlns:a16="http://schemas.microsoft.com/office/drawing/2014/main" id="{F4B27FA0-911F-ED32-3722-556636523E76}"/>
              </a:ext>
            </a:extLst>
          </p:cNvPr>
          <p:cNvPicPr>
            <a:picLocks noChangeAspect="1"/>
          </p:cNvPicPr>
          <p:nvPr/>
        </p:nvPicPr>
        <p:blipFill>
          <a:blip r:embed="rId3"/>
          <a:stretch>
            <a:fillRect/>
          </a:stretch>
        </p:blipFill>
        <p:spPr>
          <a:xfrm>
            <a:off x="6463498" y="1447213"/>
            <a:ext cx="4775522" cy="4791145"/>
          </a:xfrm>
          <a:prstGeom prst="rect">
            <a:avLst/>
          </a:prstGeom>
        </p:spPr>
      </p:pic>
      <p:sp>
        <p:nvSpPr>
          <p:cNvPr id="17" name="Freeform: Shape 16">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標題 1">
            <a:extLst>
              <a:ext uri="{FF2B5EF4-FFF2-40B4-BE49-F238E27FC236}">
                <a16:creationId xmlns:a16="http://schemas.microsoft.com/office/drawing/2014/main" id="{3FC77993-4A85-5E76-2DCF-F35457F63FD4}"/>
              </a:ext>
            </a:extLst>
          </p:cNvPr>
          <p:cNvSpPr>
            <a:spLocks noGrp="1"/>
          </p:cNvSpPr>
          <p:nvPr>
            <p:ph type="title"/>
          </p:nvPr>
        </p:nvSpPr>
        <p:spPr>
          <a:xfrm>
            <a:off x="838200" y="365125"/>
            <a:ext cx="10515600" cy="1325563"/>
          </a:xfrm>
        </p:spPr>
        <p:txBody>
          <a:bodyPr>
            <a:normAutofit/>
          </a:bodyPr>
          <a:lstStyle/>
          <a:p>
            <a:r>
              <a:rPr lang="en-US" altLang="zh-TW" b="1" i="0" dirty="0">
                <a:solidFill>
                  <a:srgbClr val="000000"/>
                </a:solidFill>
                <a:effectLst/>
                <a:latin typeface="Arial" panose="020B0604020202020204" pitchFamily="34" charset="0"/>
              </a:rPr>
              <a:t>Beta </a:t>
            </a:r>
            <a:br>
              <a:rPr lang="en-US" altLang="zh-TW" b="1" i="0" dirty="0">
                <a:solidFill>
                  <a:srgbClr val="000000"/>
                </a:solidFill>
                <a:effectLst/>
                <a:latin typeface="Arial" panose="020B0604020202020204" pitchFamily="34" charset="0"/>
              </a:rPr>
            </a:br>
            <a:r>
              <a:rPr lang="en-US" altLang="zh-TW" b="1" i="0" dirty="0">
                <a:solidFill>
                  <a:srgbClr val="000000"/>
                </a:solidFill>
                <a:effectLst/>
                <a:latin typeface="Arial" panose="020B0604020202020204" pitchFamily="34" charset="0"/>
              </a:rPr>
              <a:t> </a:t>
            </a:r>
            <a:r>
              <a:rPr lang="zh-CN" altLang="en-US" dirty="0"/>
              <a:t>開發版</a:t>
            </a:r>
            <a:endParaRPr lang="zh-TW" altLang="en-US" dirty="0"/>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0" name="Rectangle 10">
            <a:extLst>
              <a:ext uri="{FF2B5EF4-FFF2-40B4-BE49-F238E27FC236}">
                <a16:creationId xmlns:a16="http://schemas.microsoft.com/office/drawing/2014/main" id="{E96325CB-89A0-40CD-002F-37744A6BF9E0}"/>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5" name="文字方塊 4">
            <a:extLst>
              <a:ext uri="{FF2B5EF4-FFF2-40B4-BE49-F238E27FC236}">
                <a16:creationId xmlns:a16="http://schemas.microsoft.com/office/drawing/2014/main" id="{F3725D9F-445C-3B89-3D2D-C976B2A441B6}"/>
              </a:ext>
            </a:extLst>
          </p:cNvPr>
          <p:cNvSpPr txBox="1"/>
          <p:nvPr/>
        </p:nvSpPr>
        <p:spPr>
          <a:xfrm>
            <a:off x="6631207" y="6019618"/>
            <a:ext cx="4775523" cy="567528"/>
          </a:xfrm>
          <a:prstGeom prst="rect">
            <a:avLst/>
          </a:prstGeom>
          <a:noFill/>
        </p:spPr>
        <p:txBody>
          <a:bodyPr wrap="square">
            <a:spAutoFit/>
          </a:bodyPr>
          <a:lstStyle/>
          <a:p>
            <a:pPr algn="ctr">
              <a:lnSpc>
                <a:spcPct val="200000"/>
              </a:lnSpc>
            </a:pPr>
            <a:r>
              <a:rPr lang="en-US" altLang="zh-TW" sz="1800" kern="100" dirty="0" err="1">
                <a:effectLst/>
                <a:latin typeface="標楷體" panose="03000509000000000000" pitchFamily="65" charset="-120"/>
                <a:ea typeface="新細明體" panose="02020500000000000000" pitchFamily="18" charset="-120"/>
                <a:cs typeface="Times New Roman" panose="02020603050405020304" pitchFamily="18" charset="0"/>
              </a:rPr>
              <a:t>maxset</a:t>
            </a:r>
            <a:r>
              <a:rPr lang="zh-TW" altLang="zh-TW" sz="1800" kern="100" dirty="0">
                <a:effectLst/>
                <a:latin typeface="Calibri" panose="020F0502020204030204" pitchFamily="34" charset="0"/>
                <a:ea typeface="標楷體" panose="03000509000000000000" pitchFamily="65" charset="-120"/>
                <a:cs typeface="Times New Roman" panose="02020603050405020304" pitchFamily="18" charset="0"/>
              </a:rPr>
              <a:t>電路板</a:t>
            </a:r>
            <a:r>
              <a:rPr lang="en-US" altLang="zh-CN" sz="1800" kern="100" dirty="0">
                <a:effectLst/>
                <a:latin typeface="Calibri" panose="020F0502020204030204" pitchFamily="34" charset="0"/>
                <a:ea typeface="標楷體" panose="03000509000000000000" pitchFamily="65" charset="-120"/>
                <a:cs typeface="Times New Roman" panose="02020603050405020304" pitchFamily="18" charset="0"/>
              </a:rPr>
              <a:t>-</a:t>
            </a:r>
            <a:r>
              <a:rPr lang="zh-CN" altLang="en-US" sz="1800" kern="100" dirty="0">
                <a:effectLst/>
                <a:latin typeface="Calibri" panose="020F0502020204030204" pitchFamily="34" charset="0"/>
                <a:ea typeface="標楷體" panose="03000509000000000000" pitchFamily="65" charset="-120"/>
                <a:cs typeface="Times New Roman" panose="02020603050405020304" pitchFamily="18" charset="0"/>
              </a:rPr>
              <a:t>非</a:t>
            </a:r>
            <a:r>
              <a:rPr lang="zh-CN" altLang="en-US" sz="1800" dirty="0">
                <a:latin typeface="標楷體" panose="03000509000000000000" pitchFamily="65" charset="-120"/>
                <a:ea typeface="標楷體" panose="03000509000000000000" pitchFamily="65" charset="-120"/>
              </a:rPr>
              <a:t>控制板</a:t>
            </a:r>
            <a:r>
              <a:rPr lang="zh-TW" altLang="zh-TW" sz="1800" kern="100" dirty="0">
                <a:effectLst/>
                <a:latin typeface="Calibri" panose="020F0502020204030204" pitchFamily="34" charset="0"/>
                <a:ea typeface="標楷體" panose="03000509000000000000" pitchFamily="65" charset="-120"/>
                <a:cs typeface="Times New Roman" panose="02020603050405020304" pitchFamily="18" charset="0"/>
              </a:rPr>
              <a:t>線路設計圖</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p:txBody>
      </p:sp>
      <p:sp>
        <p:nvSpPr>
          <p:cNvPr id="11" name="文字方塊 10">
            <a:extLst>
              <a:ext uri="{FF2B5EF4-FFF2-40B4-BE49-F238E27FC236}">
                <a16:creationId xmlns:a16="http://schemas.microsoft.com/office/drawing/2014/main" id="{1B644742-3478-6523-33B8-BF38BBC815C1}"/>
              </a:ext>
            </a:extLst>
          </p:cNvPr>
          <p:cNvSpPr txBox="1"/>
          <p:nvPr/>
        </p:nvSpPr>
        <p:spPr>
          <a:xfrm>
            <a:off x="1205697" y="6019618"/>
            <a:ext cx="4775523" cy="567528"/>
          </a:xfrm>
          <a:prstGeom prst="rect">
            <a:avLst/>
          </a:prstGeom>
          <a:noFill/>
        </p:spPr>
        <p:txBody>
          <a:bodyPr wrap="square">
            <a:spAutoFit/>
          </a:bodyPr>
          <a:lstStyle/>
          <a:p>
            <a:pPr algn="ctr">
              <a:lnSpc>
                <a:spcPct val="200000"/>
              </a:lnSpc>
            </a:pPr>
            <a:r>
              <a:rPr lang="en-US" altLang="zh-TW" sz="1800" kern="100" dirty="0" err="1">
                <a:effectLst/>
                <a:latin typeface="標楷體" panose="03000509000000000000" pitchFamily="65" charset="-120"/>
                <a:ea typeface="新細明體" panose="02020500000000000000" pitchFamily="18" charset="-120"/>
                <a:cs typeface="Times New Roman" panose="02020603050405020304" pitchFamily="18" charset="0"/>
              </a:rPr>
              <a:t>upbrord</a:t>
            </a:r>
            <a:r>
              <a:rPr lang="zh-TW" altLang="zh-TW" sz="1800" kern="100" dirty="0">
                <a:effectLst/>
                <a:latin typeface="Calibri" panose="020F0502020204030204" pitchFamily="34" charset="0"/>
                <a:ea typeface="標楷體" panose="03000509000000000000" pitchFamily="65" charset="-120"/>
                <a:cs typeface="Times New Roman" panose="02020603050405020304" pitchFamily="18" charset="0"/>
              </a:rPr>
              <a:t>電路設計圖</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p:txBody>
      </p:sp>
    </p:spTree>
    <p:extLst>
      <p:ext uri="{BB962C8B-B14F-4D97-AF65-F5344CB8AC3E}">
        <p14:creationId xmlns:p14="http://schemas.microsoft.com/office/powerpoint/2010/main" val="30050499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圖片 3" descr="一張含有 文字, 螢幕擷取畫面, 行 的圖片&#10;&#10;自動產生的描述">
            <a:extLst>
              <a:ext uri="{FF2B5EF4-FFF2-40B4-BE49-F238E27FC236}">
                <a16:creationId xmlns:a16="http://schemas.microsoft.com/office/drawing/2014/main" id="{F05501CC-6C26-D81E-AE2B-CF35E45529EB}"/>
              </a:ext>
            </a:extLst>
          </p:cNvPr>
          <p:cNvPicPr>
            <a:picLocks noChangeAspect="1"/>
          </p:cNvPicPr>
          <p:nvPr/>
        </p:nvPicPr>
        <p:blipFill rotWithShape="1">
          <a:blip r:embed="rId2"/>
          <a:srcRect l="1435" t="4631" r="1528" b="1255"/>
          <a:stretch/>
        </p:blipFill>
        <p:spPr bwMode="auto">
          <a:xfrm>
            <a:off x="838200" y="1690688"/>
            <a:ext cx="5682087" cy="3243498"/>
          </a:xfrm>
          <a:prstGeom prst="rect">
            <a:avLst/>
          </a:prstGeom>
          <a:ln>
            <a:noFill/>
          </a:ln>
          <a:extLst>
            <a:ext uri="{53640926-AAD7-44D8-BBD7-CCE9431645EC}">
              <a14:shadowObscured xmlns:a14="http://schemas.microsoft.com/office/drawing/2010/main"/>
            </a:ext>
          </a:extLst>
        </p:spPr>
      </p:pic>
      <p:sp>
        <p:nvSpPr>
          <p:cNvPr id="17" name="Freeform: Shape 16">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標題 1">
            <a:extLst>
              <a:ext uri="{FF2B5EF4-FFF2-40B4-BE49-F238E27FC236}">
                <a16:creationId xmlns:a16="http://schemas.microsoft.com/office/drawing/2014/main" id="{3FC77993-4A85-5E76-2DCF-F35457F63FD4}"/>
              </a:ext>
            </a:extLst>
          </p:cNvPr>
          <p:cNvSpPr>
            <a:spLocks noGrp="1"/>
          </p:cNvSpPr>
          <p:nvPr>
            <p:ph type="title"/>
          </p:nvPr>
        </p:nvSpPr>
        <p:spPr>
          <a:xfrm>
            <a:off x="838200" y="365125"/>
            <a:ext cx="10515600" cy="1325563"/>
          </a:xfrm>
        </p:spPr>
        <p:txBody>
          <a:bodyPr>
            <a:normAutofit/>
          </a:bodyPr>
          <a:lstStyle/>
          <a:p>
            <a:r>
              <a:rPr lang="en-US" altLang="zh-TW" b="1" i="0" dirty="0">
                <a:solidFill>
                  <a:srgbClr val="000000"/>
                </a:solidFill>
                <a:effectLst/>
                <a:latin typeface="Arial" panose="020B0604020202020204" pitchFamily="34" charset="0"/>
              </a:rPr>
              <a:t>Beta</a:t>
            </a:r>
            <a:br>
              <a:rPr lang="en-US" altLang="zh-TW" b="1" i="0" dirty="0">
                <a:solidFill>
                  <a:srgbClr val="000000"/>
                </a:solidFill>
                <a:effectLst/>
                <a:latin typeface="Arial" panose="020B0604020202020204" pitchFamily="34" charset="0"/>
              </a:rPr>
            </a:br>
            <a:r>
              <a:rPr lang="en-US" altLang="zh-TW" b="1" i="0" dirty="0">
                <a:solidFill>
                  <a:srgbClr val="000000"/>
                </a:solidFill>
                <a:effectLst/>
                <a:latin typeface="Arial" panose="020B0604020202020204" pitchFamily="34" charset="0"/>
              </a:rPr>
              <a:t> </a:t>
            </a:r>
            <a:r>
              <a:rPr lang="zh-CN" altLang="en-US" dirty="0"/>
              <a:t>開發版</a:t>
            </a:r>
            <a:endParaRPr lang="zh-TW" altLang="en-US" dirty="0"/>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0" name="Rectangle 10">
            <a:extLst>
              <a:ext uri="{FF2B5EF4-FFF2-40B4-BE49-F238E27FC236}">
                <a16:creationId xmlns:a16="http://schemas.microsoft.com/office/drawing/2014/main" id="{E96325CB-89A0-40CD-002F-37744A6BF9E0}"/>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11" name="文字方塊 10">
            <a:extLst>
              <a:ext uri="{FF2B5EF4-FFF2-40B4-BE49-F238E27FC236}">
                <a16:creationId xmlns:a16="http://schemas.microsoft.com/office/drawing/2014/main" id="{1B644742-3478-6523-33B8-BF38BBC815C1}"/>
              </a:ext>
            </a:extLst>
          </p:cNvPr>
          <p:cNvSpPr txBox="1"/>
          <p:nvPr/>
        </p:nvSpPr>
        <p:spPr>
          <a:xfrm>
            <a:off x="838200" y="4997284"/>
            <a:ext cx="5682087" cy="567528"/>
          </a:xfrm>
          <a:prstGeom prst="rect">
            <a:avLst/>
          </a:prstGeom>
          <a:noFill/>
        </p:spPr>
        <p:txBody>
          <a:bodyPr wrap="square">
            <a:spAutoFit/>
          </a:bodyPr>
          <a:lstStyle/>
          <a:p>
            <a:pPr algn="ctr">
              <a:lnSpc>
                <a:spcPct val="200000"/>
              </a:lnSpc>
            </a:pPr>
            <a:r>
              <a:rPr lang="en-US" altLang="zh-TW" sz="1800" kern="100" dirty="0" err="1">
                <a:effectLst/>
                <a:latin typeface="標楷體" panose="03000509000000000000" pitchFamily="65" charset="-120"/>
                <a:ea typeface="新細明體" panose="02020500000000000000" pitchFamily="18" charset="-120"/>
                <a:cs typeface="Times New Roman" panose="02020603050405020304" pitchFamily="18" charset="0"/>
              </a:rPr>
              <a:t>upbrordmaxset</a:t>
            </a:r>
            <a:r>
              <a:rPr lang="zh-TW" altLang="zh-TW" sz="1800" kern="100" dirty="0">
                <a:effectLst/>
                <a:latin typeface="Calibri" panose="020F0502020204030204" pitchFamily="34" charset="0"/>
                <a:ea typeface="標楷體" panose="03000509000000000000" pitchFamily="65" charset="-120"/>
                <a:cs typeface="Times New Roman" panose="02020603050405020304" pitchFamily="18" charset="0"/>
              </a:rPr>
              <a:t>電路板</a:t>
            </a:r>
            <a:r>
              <a:rPr lang="zh-CN" altLang="en-US" sz="1800" dirty="0">
                <a:latin typeface="標楷體" panose="03000509000000000000" pitchFamily="65" charset="-120"/>
                <a:ea typeface="標楷體" panose="03000509000000000000" pitchFamily="65" charset="-120"/>
              </a:rPr>
              <a:t>控制板</a:t>
            </a:r>
            <a:r>
              <a:rPr lang="en-US" altLang="zh-CN" sz="1800" dirty="0">
                <a:latin typeface="標楷體" panose="03000509000000000000" pitchFamily="65" charset="-120"/>
                <a:ea typeface="標楷體" panose="03000509000000000000" pitchFamily="65" charset="-120"/>
              </a:rPr>
              <a:t>-</a:t>
            </a:r>
            <a:r>
              <a:rPr lang="zh-TW" altLang="zh-TW" sz="1800" kern="100" dirty="0">
                <a:effectLst/>
                <a:latin typeface="Calibri" panose="020F0502020204030204" pitchFamily="34" charset="0"/>
                <a:ea typeface="標楷體" panose="03000509000000000000" pitchFamily="65" charset="-120"/>
                <a:cs typeface="Times New Roman" panose="02020603050405020304" pitchFamily="18" charset="0"/>
              </a:rPr>
              <a:t>線路設計圖</a:t>
            </a:r>
            <a:endParaRPr lang="zh-TW" altLang="en-US" sz="1800" kern="100" dirty="0">
              <a:effectLst/>
              <a:latin typeface="Calibri" panose="020F0502020204030204" pitchFamily="34" charset="0"/>
              <a:ea typeface="標楷體" panose="03000509000000000000" pitchFamily="65" charset="-120"/>
              <a:cs typeface="Times New Roman" panose="02020603050405020304" pitchFamily="18" charset="0"/>
            </a:endParaRPr>
          </a:p>
        </p:txBody>
      </p:sp>
      <p:sp>
        <p:nvSpPr>
          <p:cNvPr id="6" name="Rectangle 2">
            <a:extLst>
              <a:ext uri="{FF2B5EF4-FFF2-40B4-BE49-F238E27FC236}">
                <a16:creationId xmlns:a16="http://schemas.microsoft.com/office/drawing/2014/main" id="{910D5DDB-1AD9-8EFC-CD98-8E2C79CAF244}"/>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pic>
        <p:nvPicPr>
          <p:cNvPr id="4097" name="圖片 6" descr="一張含有 電子工程, 電氣線路, 電子元件, 電路元件 的圖片&#10;&#10;自動產生的描述">
            <a:extLst>
              <a:ext uri="{FF2B5EF4-FFF2-40B4-BE49-F238E27FC236}">
                <a16:creationId xmlns:a16="http://schemas.microsoft.com/office/drawing/2014/main" id="{EFB25F85-DF27-C114-290F-5665ABAB2D6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l="7750" t="3851" r="10814" b="8273"/>
          <a:stretch>
            <a:fillRect/>
          </a:stretch>
        </p:blipFill>
        <p:spPr bwMode="auto">
          <a:xfrm>
            <a:off x="6921661" y="1690688"/>
            <a:ext cx="4691215" cy="3726263"/>
          </a:xfrm>
          <a:prstGeom prst="rect">
            <a:avLst/>
          </a:prstGeom>
          <a:noFill/>
          <a:extLst>
            <a:ext uri="{909E8E84-426E-40DD-AFC4-6F175D3DCCD1}">
              <a14:hiddenFill xmlns:a14="http://schemas.microsoft.com/office/drawing/2010/main">
                <a:solidFill>
                  <a:srgbClr val="FFFFFF"/>
                </a:solidFill>
              </a14:hiddenFill>
            </a:ext>
          </a:extLst>
        </p:spPr>
      </p:pic>
      <p:sp>
        <p:nvSpPr>
          <p:cNvPr id="12" name="文字方塊 11">
            <a:extLst>
              <a:ext uri="{FF2B5EF4-FFF2-40B4-BE49-F238E27FC236}">
                <a16:creationId xmlns:a16="http://schemas.microsoft.com/office/drawing/2014/main" id="{3D86D860-ADD9-CDBB-E770-11AA8115F329}"/>
              </a:ext>
            </a:extLst>
          </p:cNvPr>
          <p:cNvSpPr txBox="1"/>
          <p:nvPr/>
        </p:nvSpPr>
        <p:spPr>
          <a:xfrm>
            <a:off x="6921661" y="5546402"/>
            <a:ext cx="4691215" cy="369332"/>
          </a:xfrm>
          <a:prstGeom prst="rect">
            <a:avLst/>
          </a:prstGeom>
          <a:noFill/>
        </p:spPr>
        <p:txBody>
          <a:bodyPr wrap="square">
            <a:spAutoFit/>
          </a:bodyPr>
          <a:lstStyle/>
          <a:p>
            <a:pPr algn="ctr"/>
            <a:r>
              <a:rPr lang="zh-CN" altLang="en-US" dirty="0">
                <a:latin typeface="標楷體" panose="03000509000000000000" pitchFamily="65" charset="-120"/>
                <a:ea typeface="標楷體" panose="03000509000000000000" pitchFamily="65" charset="-120"/>
              </a:rPr>
              <a:t>測試版</a:t>
            </a:r>
            <a:r>
              <a:rPr lang="zh-TW" altLang="en-US" dirty="0">
                <a:latin typeface="標楷體" panose="03000509000000000000" pitchFamily="65" charset="-120"/>
                <a:ea typeface="標楷體" panose="03000509000000000000" pitchFamily="65" charset="-120"/>
              </a:rPr>
              <a:t>連接效果圖</a:t>
            </a:r>
          </a:p>
        </p:txBody>
      </p:sp>
    </p:spTree>
    <p:extLst>
      <p:ext uri="{BB962C8B-B14F-4D97-AF65-F5344CB8AC3E}">
        <p14:creationId xmlns:p14="http://schemas.microsoft.com/office/powerpoint/2010/main" val="22124949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標題 1">
            <a:extLst>
              <a:ext uri="{FF2B5EF4-FFF2-40B4-BE49-F238E27FC236}">
                <a16:creationId xmlns:a16="http://schemas.microsoft.com/office/drawing/2014/main" id="{3FC77993-4A85-5E76-2DCF-F35457F63FD4}"/>
              </a:ext>
            </a:extLst>
          </p:cNvPr>
          <p:cNvSpPr>
            <a:spLocks noGrp="1"/>
          </p:cNvSpPr>
          <p:nvPr>
            <p:ph type="title"/>
          </p:nvPr>
        </p:nvSpPr>
        <p:spPr>
          <a:xfrm>
            <a:off x="838200" y="365125"/>
            <a:ext cx="10515600" cy="1325563"/>
          </a:xfrm>
        </p:spPr>
        <p:txBody>
          <a:bodyPr>
            <a:normAutofit/>
          </a:bodyPr>
          <a:lstStyle/>
          <a:p>
            <a:r>
              <a:rPr lang="en-US" altLang="zh-TW" b="1" i="0" dirty="0">
                <a:solidFill>
                  <a:srgbClr val="000000"/>
                </a:solidFill>
                <a:effectLst/>
                <a:latin typeface="Arial" panose="020B0604020202020204" pitchFamily="34" charset="0"/>
              </a:rPr>
              <a:t>Stable</a:t>
            </a:r>
            <a:br>
              <a:rPr lang="en-US" altLang="zh-TW" dirty="0"/>
            </a:br>
            <a:r>
              <a:rPr lang="en-US" altLang="zh-TW" dirty="0"/>
              <a:t> </a:t>
            </a:r>
            <a:r>
              <a:rPr lang="zh-TW" altLang="en-US" dirty="0"/>
              <a:t>穩定版</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0" name="Rectangle 10">
            <a:extLst>
              <a:ext uri="{FF2B5EF4-FFF2-40B4-BE49-F238E27FC236}">
                <a16:creationId xmlns:a16="http://schemas.microsoft.com/office/drawing/2014/main" id="{E96325CB-89A0-40CD-002F-37744A6BF9E0}"/>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9" name="文字方塊 8">
            <a:extLst>
              <a:ext uri="{FF2B5EF4-FFF2-40B4-BE49-F238E27FC236}">
                <a16:creationId xmlns:a16="http://schemas.microsoft.com/office/drawing/2014/main" id="{B6B432C4-17B4-E63F-51B9-8C3431C912B6}"/>
              </a:ext>
            </a:extLst>
          </p:cNvPr>
          <p:cNvSpPr txBox="1"/>
          <p:nvPr/>
        </p:nvSpPr>
        <p:spPr>
          <a:xfrm>
            <a:off x="838200" y="1862965"/>
            <a:ext cx="10906246" cy="4064254"/>
          </a:xfrm>
          <a:prstGeom prst="rect">
            <a:avLst/>
          </a:prstGeom>
          <a:noFill/>
        </p:spPr>
        <p:txBody>
          <a:bodyPr wrap="square">
            <a:spAutoFit/>
          </a:bodyPr>
          <a:lstStyle/>
          <a:p>
            <a:pPr marL="285750" indent="-285750">
              <a:lnSpc>
                <a:spcPct val="150000"/>
              </a:lnSpc>
              <a:buFont typeface="Arial" panose="020B0604020202020204" pitchFamily="34" charset="0"/>
              <a:buChar char="•"/>
            </a:pPr>
            <a:r>
              <a:rPr lang="zh-TW" altLang="en-US" sz="2500" dirty="0">
                <a:latin typeface="標楷體" panose="03000509000000000000" pitchFamily="65" charset="-120"/>
                <a:ea typeface="標楷體" panose="03000509000000000000" pitchFamily="65" charset="-120"/>
              </a:rPr>
              <a:t>沒有介面或線路上的錯誤，功能一切都為正常</a:t>
            </a:r>
            <a:endParaRPr lang="en-US" altLang="zh-TW" sz="2500" dirty="0">
              <a:latin typeface="標楷體" panose="03000509000000000000" pitchFamily="65" charset="-120"/>
              <a:ea typeface="標楷體" panose="03000509000000000000" pitchFamily="65" charset="-120"/>
            </a:endParaRPr>
          </a:p>
          <a:p>
            <a:pPr marL="285750" indent="-285750">
              <a:lnSpc>
                <a:spcPct val="150000"/>
              </a:lnSpc>
              <a:buFont typeface="Arial" panose="020B0604020202020204" pitchFamily="34" charset="0"/>
              <a:buChar char="•"/>
            </a:pPr>
            <a:r>
              <a:rPr lang="zh-TW" altLang="en-US" sz="2500" dirty="0">
                <a:latin typeface="標楷體" panose="03000509000000000000" pitchFamily="65" charset="-120"/>
                <a:ea typeface="標楷體" panose="03000509000000000000" pitchFamily="65" charset="-120"/>
              </a:rPr>
              <a:t>連接效果圖可見，主機板到控制板的線路</a:t>
            </a:r>
            <a:r>
              <a:rPr lang="zh-TW" altLang="en-US" sz="2500" b="1" u="sng" dirty="0">
                <a:latin typeface="標楷體" panose="03000509000000000000" pitchFamily="65" charset="-120"/>
                <a:ea typeface="標楷體" panose="03000509000000000000" pitchFamily="65" charset="-120"/>
              </a:rPr>
              <a:t>十分</a:t>
            </a:r>
            <a:r>
              <a:rPr lang="zh-CN" altLang="en-US" sz="2500" b="1" u="sng" dirty="0">
                <a:latin typeface="標楷體" panose="03000509000000000000" pitchFamily="65" charset="-120"/>
                <a:ea typeface="標楷體" panose="03000509000000000000" pitchFamily="65" charset="-120"/>
              </a:rPr>
              <a:t>混亂</a:t>
            </a:r>
            <a:endParaRPr lang="en-US" altLang="zh-TW" sz="2500" b="1" u="sng" dirty="0">
              <a:latin typeface="標楷體" panose="03000509000000000000" pitchFamily="65" charset="-120"/>
              <a:ea typeface="標楷體" panose="03000509000000000000" pitchFamily="65" charset="-120"/>
            </a:endParaRPr>
          </a:p>
          <a:p>
            <a:pPr marL="285750" indent="-285750">
              <a:lnSpc>
                <a:spcPct val="150000"/>
              </a:lnSpc>
              <a:buFont typeface="Arial" panose="020B0604020202020204" pitchFamily="34" charset="0"/>
              <a:buChar char="•"/>
            </a:pPr>
            <a:r>
              <a:rPr lang="zh-TW" altLang="en-US" sz="2500" dirty="0">
                <a:latin typeface="標楷體" panose="03000509000000000000" pitchFamily="65" charset="-120"/>
                <a:ea typeface="標楷體" panose="03000509000000000000" pitchFamily="65" charset="-120"/>
              </a:rPr>
              <a:t>杜邦線太長及質量問題產生</a:t>
            </a:r>
            <a:r>
              <a:rPr lang="zh-TW" altLang="en-US" sz="2500" b="1" u="sng" dirty="0">
                <a:latin typeface="標楷體" panose="03000509000000000000" pitchFamily="65" charset="-120"/>
                <a:ea typeface="標楷體" panose="03000509000000000000" pitchFamily="65" charset="-120"/>
              </a:rPr>
              <a:t>大量的阻抗</a:t>
            </a:r>
            <a:endParaRPr lang="en-US" altLang="zh-TW" sz="2500" b="1" u="sng" dirty="0">
              <a:latin typeface="標楷體" panose="03000509000000000000" pitchFamily="65" charset="-120"/>
              <a:ea typeface="標楷體" panose="03000509000000000000" pitchFamily="65" charset="-120"/>
            </a:endParaRPr>
          </a:p>
          <a:p>
            <a:pPr>
              <a:lnSpc>
                <a:spcPct val="150000"/>
              </a:lnSpc>
            </a:pPr>
            <a:r>
              <a:rPr lang="zh-CN" altLang="en-US" sz="2500" b="1" dirty="0">
                <a:latin typeface="標楷體" panose="03000509000000000000" pitchFamily="65" charset="-120"/>
                <a:ea typeface="標楷體" panose="03000509000000000000" pitchFamily="65" charset="-120"/>
              </a:rPr>
              <a:t>解決方法：</a:t>
            </a:r>
            <a:endParaRPr lang="en-US" altLang="zh-TW" sz="2500" b="1" dirty="0">
              <a:latin typeface="標楷體" panose="03000509000000000000" pitchFamily="65" charset="-120"/>
              <a:ea typeface="標楷體" panose="03000509000000000000" pitchFamily="65" charset="-120"/>
            </a:endParaRPr>
          </a:p>
          <a:p>
            <a:pPr marL="285750" indent="-285750">
              <a:lnSpc>
                <a:spcPct val="150000"/>
              </a:lnSpc>
              <a:buFont typeface="Arial" panose="020B0604020202020204" pitchFamily="34" charset="0"/>
              <a:buChar char="•"/>
            </a:pPr>
            <a:r>
              <a:rPr lang="zh-TW" altLang="en-US" sz="2500" dirty="0">
                <a:latin typeface="標楷體" panose="03000509000000000000" pitchFamily="65" charset="-120"/>
                <a:ea typeface="標楷體" panose="03000509000000000000" pitchFamily="65" charset="-120"/>
              </a:rPr>
              <a:t>建立一個母座的介面</a:t>
            </a:r>
            <a:endParaRPr lang="en-US" altLang="zh-TW" sz="2500" dirty="0">
              <a:latin typeface="標楷體" panose="03000509000000000000" pitchFamily="65" charset="-120"/>
              <a:ea typeface="標楷體" panose="03000509000000000000" pitchFamily="65" charset="-120"/>
            </a:endParaRPr>
          </a:p>
          <a:p>
            <a:pPr marL="285750" indent="-285750">
              <a:lnSpc>
                <a:spcPct val="150000"/>
              </a:lnSpc>
              <a:buFont typeface="Arial" panose="020B0604020202020204" pitchFamily="34" charset="0"/>
              <a:buChar char="•"/>
            </a:pPr>
            <a:r>
              <a:rPr lang="zh-TW" altLang="en-US" sz="2500" dirty="0">
                <a:latin typeface="標楷體" panose="03000509000000000000" pitchFamily="65" charset="-120"/>
                <a:ea typeface="標楷體" panose="03000509000000000000" pitchFamily="65" charset="-120"/>
              </a:rPr>
              <a:t>統一外接信號的來源到控制板</a:t>
            </a:r>
            <a:r>
              <a:rPr lang="zh-CN" altLang="en-US" sz="2500" dirty="0">
                <a:latin typeface="標楷體" panose="03000509000000000000" pitchFamily="65" charset="-120"/>
                <a:ea typeface="標楷體" panose="03000509000000000000" pitchFamily="65" charset="-120"/>
              </a:rPr>
              <a:t>，</a:t>
            </a:r>
            <a:r>
              <a:rPr lang="zh-TW" altLang="en-US" sz="2500" dirty="0">
                <a:latin typeface="標楷體" panose="03000509000000000000" pitchFamily="65" charset="-120"/>
                <a:ea typeface="標楷體" panose="03000509000000000000" pitchFamily="65" charset="-120"/>
              </a:rPr>
              <a:t>避免線路過於分散的問題</a:t>
            </a:r>
            <a:endParaRPr lang="en-US" altLang="zh-TW" sz="2500" dirty="0">
              <a:latin typeface="標楷體" panose="03000509000000000000" pitchFamily="65" charset="-120"/>
              <a:ea typeface="標楷體" panose="03000509000000000000" pitchFamily="65" charset="-120"/>
            </a:endParaRPr>
          </a:p>
          <a:p>
            <a:pPr marL="285750" indent="-285750">
              <a:lnSpc>
                <a:spcPct val="150000"/>
              </a:lnSpc>
              <a:buFont typeface="Arial" panose="020B0604020202020204" pitchFamily="34" charset="0"/>
              <a:buChar char="•"/>
            </a:pPr>
            <a:r>
              <a:rPr lang="zh-CN" altLang="en-US" sz="2500" dirty="0">
                <a:latin typeface="標楷體" panose="03000509000000000000" pitchFamily="65" charset="-120"/>
                <a:ea typeface="標楷體" panose="03000509000000000000" pitchFamily="65" charset="-120"/>
              </a:rPr>
              <a:t>新增</a:t>
            </a:r>
            <a:r>
              <a:rPr lang="zh-TW" altLang="en-US" sz="2500" dirty="0">
                <a:latin typeface="標楷體" panose="03000509000000000000" pitchFamily="65" charset="-120"/>
                <a:ea typeface="標楷體" panose="03000509000000000000" pitchFamily="65" charset="-120"/>
              </a:rPr>
              <a:t>按鈕</a:t>
            </a:r>
            <a:r>
              <a:rPr lang="zh-CN" altLang="en-US" sz="2500" dirty="0">
                <a:latin typeface="標楷體" panose="03000509000000000000" pitchFamily="65" charset="-120"/>
                <a:ea typeface="標楷體" panose="03000509000000000000" pitchFamily="65" charset="-120"/>
              </a:rPr>
              <a:t>控制</a:t>
            </a:r>
            <a:r>
              <a:rPr lang="zh-TW" altLang="en-US" sz="2500" dirty="0">
                <a:latin typeface="標楷體" panose="03000509000000000000" pitchFamily="65" charset="-120"/>
                <a:ea typeface="標楷體" panose="03000509000000000000" pitchFamily="65" charset="-120"/>
              </a:rPr>
              <a:t>音量的數值</a:t>
            </a:r>
            <a:endParaRPr lang="en-US" altLang="zh-TW" sz="2500" dirty="0">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6022650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標題 1">
            <a:extLst>
              <a:ext uri="{FF2B5EF4-FFF2-40B4-BE49-F238E27FC236}">
                <a16:creationId xmlns:a16="http://schemas.microsoft.com/office/drawing/2014/main" id="{3FC77993-4A85-5E76-2DCF-F35457F63FD4}"/>
              </a:ext>
            </a:extLst>
          </p:cNvPr>
          <p:cNvSpPr>
            <a:spLocks noGrp="1"/>
          </p:cNvSpPr>
          <p:nvPr>
            <p:ph type="title"/>
          </p:nvPr>
        </p:nvSpPr>
        <p:spPr>
          <a:xfrm>
            <a:off x="838200" y="365125"/>
            <a:ext cx="10515600" cy="1325563"/>
          </a:xfrm>
        </p:spPr>
        <p:txBody>
          <a:bodyPr>
            <a:normAutofit/>
          </a:bodyPr>
          <a:lstStyle/>
          <a:p>
            <a:r>
              <a:rPr lang="en-US" altLang="zh-TW" b="1" i="0" dirty="0">
                <a:solidFill>
                  <a:srgbClr val="000000"/>
                </a:solidFill>
                <a:effectLst/>
                <a:latin typeface="Arial" panose="020B0604020202020204" pitchFamily="34" charset="0"/>
              </a:rPr>
              <a:t>Stable</a:t>
            </a:r>
            <a:br>
              <a:rPr lang="en-US" altLang="zh-TW" dirty="0"/>
            </a:br>
            <a:r>
              <a:rPr lang="en-US" altLang="zh-TW" dirty="0"/>
              <a:t> </a:t>
            </a:r>
            <a:r>
              <a:rPr lang="zh-TW" altLang="en-US" dirty="0"/>
              <a:t>穩定版</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0" name="Rectangle 10">
            <a:extLst>
              <a:ext uri="{FF2B5EF4-FFF2-40B4-BE49-F238E27FC236}">
                <a16:creationId xmlns:a16="http://schemas.microsoft.com/office/drawing/2014/main" id="{E96325CB-89A0-40CD-002F-37744A6BF9E0}"/>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pic>
        <p:nvPicPr>
          <p:cNvPr id="3" name="圖片 2" descr="一張含有 文字, 螢幕擷取畫面, 樣式, 電路 的圖片&#10;&#10;自動產生的描述">
            <a:extLst>
              <a:ext uri="{FF2B5EF4-FFF2-40B4-BE49-F238E27FC236}">
                <a16:creationId xmlns:a16="http://schemas.microsoft.com/office/drawing/2014/main" id="{F50F0DE8-6C2F-2849-D3B8-7CC7DFB26C85}"/>
              </a:ext>
            </a:extLst>
          </p:cNvPr>
          <p:cNvPicPr>
            <a:picLocks noChangeAspect="1"/>
          </p:cNvPicPr>
          <p:nvPr/>
        </p:nvPicPr>
        <p:blipFill>
          <a:blip r:embed="rId2"/>
          <a:stretch>
            <a:fillRect/>
          </a:stretch>
        </p:blipFill>
        <p:spPr>
          <a:xfrm>
            <a:off x="838200" y="1791158"/>
            <a:ext cx="4844970" cy="4686681"/>
          </a:xfrm>
          <a:prstGeom prst="rect">
            <a:avLst/>
          </a:prstGeom>
        </p:spPr>
      </p:pic>
      <p:pic>
        <p:nvPicPr>
          <p:cNvPr id="4" name="圖片 3" descr="一張含有 文字, 螢幕擷取畫面, 海報, 平面設計 的圖片&#10;&#10;自動產生的描述">
            <a:extLst>
              <a:ext uri="{FF2B5EF4-FFF2-40B4-BE49-F238E27FC236}">
                <a16:creationId xmlns:a16="http://schemas.microsoft.com/office/drawing/2014/main" id="{51254B58-EFAC-B5BB-3A4B-CFA26769A5AC}"/>
              </a:ext>
            </a:extLst>
          </p:cNvPr>
          <p:cNvPicPr>
            <a:picLocks noChangeAspect="1"/>
          </p:cNvPicPr>
          <p:nvPr/>
        </p:nvPicPr>
        <p:blipFill>
          <a:blip r:embed="rId3"/>
          <a:stretch>
            <a:fillRect/>
          </a:stretch>
        </p:blipFill>
        <p:spPr>
          <a:xfrm>
            <a:off x="5965660" y="3547766"/>
            <a:ext cx="5670630" cy="2914650"/>
          </a:xfrm>
          <a:prstGeom prst="rect">
            <a:avLst/>
          </a:prstGeom>
        </p:spPr>
      </p:pic>
      <p:sp>
        <p:nvSpPr>
          <p:cNvPr id="6" name="文字方塊 5">
            <a:extLst>
              <a:ext uri="{FF2B5EF4-FFF2-40B4-BE49-F238E27FC236}">
                <a16:creationId xmlns:a16="http://schemas.microsoft.com/office/drawing/2014/main" id="{A070A3E3-DAF7-EACD-D64B-F372FB8BB0FF}"/>
              </a:ext>
            </a:extLst>
          </p:cNvPr>
          <p:cNvSpPr txBox="1"/>
          <p:nvPr/>
        </p:nvSpPr>
        <p:spPr>
          <a:xfrm>
            <a:off x="10526233" y="3125568"/>
            <a:ext cx="1110057" cy="369332"/>
          </a:xfrm>
          <a:prstGeom prst="rect">
            <a:avLst/>
          </a:prstGeom>
          <a:noFill/>
        </p:spPr>
        <p:txBody>
          <a:bodyPr wrap="square">
            <a:spAutoFit/>
          </a:bodyPr>
          <a:lstStyle/>
          <a:p>
            <a:r>
              <a:rPr lang="zh-CN" altLang="en-US" sz="1800" dirty="0">
                <a:latin typeface="標楷體" panose="03000509000000000000" pitchFamily="65" charset="-120"/>
                <a:ea typeface="標楷體" panose="03000509000000000000" pitchFamily="65" charset="-120"/>
              </a:rPr>
              <a:t>控制板</a:t>
            </a:r>
            <a:endParaRPr lang="zh-TW" altLang="en-US" dirty="0"/>
          </a:p>
        </p:txBody>
      </p:sp>
      <p:sp>
        <p:nvSpPr>
          <p:cNvPr id="7" name="文字方塊 6">
            <a:extLst>
              <a:ext uri="{FF2B5EF4-FFF2-40B4-BE49-F238E27FC236}">
                <a16:creationId xmlns:a16="http://schemas.microsoft.com/office/drawing/2014/main" id="{CE08DC35-DC87-AB66-B3E3-963FEFCF0674}"/>
              </a:ext>
            </a:extLst>
          </p:cNvPr>
          <p:cNvSpPr txBox="1"/>
          <p:nvPr/>
        </p:nvSpPr>
        <p:spPr>
          <a:xfrm>
            <a:off x="4639143" y="1407212"/>
            <a:ext cx="1110057" cy="369332"/>
          </a:xfrm>
          <a:prstGeom prst="rect">
            <a:avLst/>
          </a:prstGeom>
          <a:noFill/>
        </p:spPr>
        <p:txBody>
          <a:bodyPr wrap="square">
            <a:spAutoFit/>
          </a:bodyPr>
          <a:lstStyle/>
          <a:p>
            <a:r>
              <a:rPr lang="zh-CN" altLang="en-US" sz="1800" dirty="0">
                <a:latin typeface="標楷體" panose="03000509000000000000" pitchFamily="65" charset="-120"/>
                <a:ea typeface="標楷體" panose="03000509000000000000" pitchFamily="65" charset="-120"/>
              </a:rPr>
              <a:t>非控制板</a:t>
            </a:r>
            <a:endParaRPr lang="zh-TW" altLang="en-US" dirty="0"/>
          </a:p>
        </p:txBody>
      </p:sp>
    </p:spTree>
    <p:extLst>
      <p:ext uri="{BB962C8B-B14F-4D97-AF65-F5344CB8AC3E}">
        <p14:creationId xmlns:p14="http://schemas.microsoft.com/office/powerpoint/2010/main" val="29938433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標題 1">
            <a:extLst>
              <a:ext uri="{FF2B5EF4-FFF2-40B4-BE49-F238E27FC236}">
                <a16:creationId xmlns:a16="http://schemas.microsoft.com/office/drawing/2014/main" id="{3FC77993-4A85-5E76-2DCF-F35457F63FD4}"/>
              </a:ext>
            </a:extLst>
          </p:cNvPr>
          <p:cNvSpPr>
            <a:spLocks noGrp="1"/>
          </p:cNvSpPr>
          <p:nvPr>
            <p:ph type="title"/>
          </p:nvPr>
        </p:nvSpPr>
        <p:spPr>
          <a:xfrm>
            <a:off x="838200" y="365125"/>
            <a:ext cx="10515600" cy="1325563"/>
          </a:xfrm>
        </p:spPr>
        <p:txBody>
          <a:bodyPr>
            <a:normAutofit/>
          </a:bodyPr>
          <a:lstStyle/>
          <a:p>
            <a:r>
              <a:rPr lang="en-US" altLang="zh-TW" b="1" i="0" dirty="0">
                <a:solidFill>
                  <a:srgbClr val="000000"/>
                </a:solidFill>
                <a:effectLst/>
                <a:latin typeface="Arial" panose="020B0604020202020204" pitchFamily="34" charset="0"/>
              </a:rPr>
              <a:t>Stable</a:t>
            </a:r>
            <a:br>
              <a:rPr lang="en-US" altLang="zh-TW" dirty="0"/>
            </a:br>
            <a:r>
              <a:rPr lang="en-US" altLang="zh-TW" dirty="0"/>
              <a:t> </a:t>
            </a:r>
            <a:r>
              <a:rPr lang="zh-TW" altLang="en-US" dirty="0"/>
              <a:t>穩定版</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0" name="Rectangle 10">
            <a:extLst>
              <a:ext uri="{FF2B5EF4-FFF2-40B4-BE49-F238E27FC236}">
                <a16:creationId xmlns:a16="http://schemas.microsoft.com/office/drawing/2014/main" id="{E96325CB-89A0-40CD-002F-37744A6BF9E0}"/>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pic>
        <p:nvPicPr>
          <p:cNvPr id="5" name="圖片 4">
            <a:extLst>
              <a:ext uri="{FF2B5EF4-FFF2-40B4-BE49-F238E27FC236}">
                <a16:creationId xmlns:a16="http://schemas.microsoft.com/office/drawing/2014/main" id="{EA92307F-19A6-15E4-50BE-B369F18D944C}"/>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5508" t="23114" r="12677" b="6112"/>
          <a:stretch/>
        </p:blipFill>
        <p:spPr bwMode="auto">
          <a:xfrm>
            <a:off x="5474295" y="843122"/>
            <a:ext cx="5505069" cy="5423535"/>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4850833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任意多边形: 形状 4"/>
          <p:cNvSpPr/>
          <p:nvPr/>
        </p:nvSpPr>
        <p:spPr bwMode="auto">
          <a:xfrm flipH="1">
            <a:off x="0" y="5871029"/>
            <a:ext cx="12192000" cy="1012232"/>
          </a:xfrm>
          <a:custGeom>
            <a:avLst/>
            <a:gdLst>
              <a:gd name="connsiteX0" fmla="*/ 2457949 w 12192000"/>
              <a:gd name="connsiteY0" fmla="*/ 0 h 1012232"/>
              <a:gd name="connsiteX1" fmla="*/ 9057549 w 12192000"/>
              <a:gd name="connsiteY1" fmla="*/ 610553 h 1012232"/>
              <a:gd name="connsiteX2" fmla="*/ 12192000 w 12192000"/>
              <a:gd name="connsiteY2" fmla="*/ 305277 h 1012232"/>
              <a:gd name="connsiteX3" fmla="*/ 12192000 w 12192000"/>
              <a:gd name="connsiteY3" fmla="*/ 1012232 h 1012232"/>
              <a:gd name="connsiteX4" fmla="*/ 114300 w 12192000"/>
              <a:gd name="connsiteY4" fmla="*/ 1012232 h 1012232"/>
              <a:gd name="connsiteX5" fmla="*/ 0 w 12192000"/>
              <a:gd name="connsiteY5" fmla="*/ 1012232 h 1012232"/>
              <a:gd name="connsiteX6" fmla="*/ 0 w 12192000"/>
              <a:gd name="connsiteY6" fmla="*/ 160434 h 1012232"/>
              <a:gd name="connsiteX7" fmla="*/ 270087 w 12192000"/>
              <a:gd name="connsiteY7" fmla="*/ 129128 h 1012232"/>
              <a:gd name="connsiteX8" fmla="*/ 2457949 w 12192000"/>
              <a:gd name="connsiteY8" fmla="*/ 0 h 1012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1012232">
                <a:moveTo>
                  <a:pt x="2457949" y="0"/>
                </a:moveTo>
                <a:cubicBezTo>
                  <a:pt x="4506845" y="0"/>
                  <a:pt x="7360920" y="610553"/>
                  <a:pt x="9057549" y="610553"/>
                </a:cubicBezTo>
                <a:cubicBezTo>
                  <a:pt x="10754179" y="610553"/>
                  <a:pt x="12192000" y="305277"/>
                  <a:pt x="12192000" y="305277"/>
                </a:cubicBezTo>
                <a:cubicBezTo>
                  <a:pt x="12192000" y="1012232"/>
                  <a:pt x="12192000" y="1012232"/>
                  <a:pt x="12192000" y="1012232"/>
                </a:cubicBezTo>
                <a:cubicBezTo>
                  <a:pt x="5290457" y="1012232"/>
                  <a:pt x="1839686" y="1012232"/>
                  <a:pt x="114300" y="1012232"/>
                </a:cubicBezTo>
                <a:lnTo>
                  <a:pt x="0" y="1012232"/>
                </a:lnTo>
                <a:lnTo>
                  <a:pt x="0" y="160434"/>
                </a:lnTo>
                <a:lnTo>
                  <a:pt x="270087" y="129128"/>
                </a:lnTo>
                <a:cubicBezTo>
                  <a:pt x="925321" y="57390"/>
                  <a:pt x="1689613" y="0"/>
                  <a:pt x="2457949" y="0"/>
                </a:cubicBezTo>
                <a:close/>
              </a:path>
            </a:pathLst>
          </a:custGeom>
          <a:solidFill>
            <a:srgbClr val="52618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solidFill>
                <a:schemeClr val="lt1"/>
              </a:solidFill>
              <a:latin typeface="Arial" panose="020B0604020202020204" pitchFamily="34" charset="0"/>
              <a:ea typeface="思源黑体 CN Normal" panose="020B0400000000000000" pitchFamily="34" charset="-122"/>
              <a:sym typeface="Arial" panose="020B0604020202020204" pitchFamily="34" charset="0"/>
            </a:endParaRPr>
          </a:p>
        </p:txBody>
      </p:sp>
      <p:grpSp>
        <p:nvGrpSpPr>
          <p:cNvPr id="6" name="组合 5"/>
          <p:cNvGrpSpPr/>
          <p:nvPr/>
        </p:nvGrpSpPr>
        <p:grpSpPr>
          <a:xfrm>
            <a:off x="574686" y="530846"/>
            <a:ext cx="5376171" cy="5485135"/>
            <a:chOff x="6698566" y="879190"/>
            <a:chExt cx="5376171" cy="5485135"/>
          </a:xfrm>
        </p:grpSpPr>
        <p:pic>
          <p:nvPicPr>
            <p:cNvPr id="7" name="图片 6"/>
            <p:cNvPicPr>
              <a:picLocks noChangeAspect="1"/>
            </p:cNvPicPr>
            <p:nvPr/>
          </p:nvPicPr>
          <p:blipFill>
            <a:blip r:embed="rId2"/>
            <a:stretch>
              <a:fillRect/>
            </a:stretch>
          </p:blipFill>
          <p:spPr>
            <a:xfrm>
              <a:off x="8811925" y="5470844"/>
              <a:ext cx="573074" cy="652329"/>
            </a:xfrm>
            <a:prstGeom prst="rect">
              <a:avLst/>
            </a:prstGeom>
          </p:spPr>
        </p:pic>
        <p:pic>
          <p:nvPicPr>
            <p:cNvPr id="8" name="图片 7"/>
            <p:cNvPicPr>
              <a:picLocks noChangeAspect="1"/>
            </p:cNvPicPr>
            <p:nvPr/>
          </p:nvPicPr>
          <p:blipFill>
            <a:blip r:embed="rId3"/>
            <a:stretch>
              <a:fillRect/>
            </a:stretch>
          </p:blipFill>
          <p:spPr>
            <a:xfrm>
              <a:off x="7483297" y="4565510"/>
              <a:ext cx="1438781" cy="1231499"/>
            </a:xfrm>
            <a:prstGeom prst="rect">
              <a:avLst/>
            </a:prstGeom>
          </p:spPr>
        </p:pic>
        <p:pic>
          <p:nvPicPr>
            <p:cNvPr id="9" name="图片 8"/>
            <p:cNvPicPr>
              <a:picLocks noChangeAspect="1"/>
            </p:cNvPicPr>
            <p:nvPr/>
          </p:nvPicPr>
          <p:blipFill>
            <a:blip r:embed="rId4"/>
            <a:stretch>
              <a:fillRect/>
            </a:stretch>
          </p:blipFill>
          <p:spPr>
            <a:xfrm>
              <a:off x="6698566" y="879190"/>
              <a:ext cx="3828620" cy="3298222"/>
            </a:xfrm>
            <a:prstGeom prst="rect">
              <a:avLst/>
            </a:prstGeom>
          </p:spPr>
        </p:pic>
        <p:pic>
          <p:nvPicPr>
            <p:cNvPr id="10" name="图片 9"/>
            <p:cNvPicPr>
              <a:picLocks noChangeAspect="1"/>
            </p:cNvPicPr>
            <p:nvPr/>
          </p:nvPicPr>
          <p:blipFill>
            <a:blip r:embed="rId5">
              <a:duotone>
                <a:prstClr val="black"/>
                <a:srgbClr val="D9C3A5">
                  <a:tint val="50000"/>
                  <a:satMod val="180000"/>
                </a:srgbClr>
              </a:duotone>
            </a:blip>
            <a:stretch>
              <a:fillRect/>
            </a:stretch>
          </p:blipFill>
          <p:spPr>
            <a:xfrm>
              <a:off x="8574362" y="1163521"/>
              <a:ext cx="2962913" cy="2091109"/>
            </a:xfrm>
            <a:prstGeom prst="rect">
              <a:avLst/>
            </a:prstGeom>
          </p:spPr>
        </p:pic>
        <p:pic>
          <p:nvPicPr>
            <p:cNvPr id="11" name="图片 10"/>
            <p:cNvPicPr>
              <a:picLocks noChangeAspect="1"/>
            </p:cNvPicPr>
            <p:nvPr/>
          </p:nvPicPr>
          <p:blipFill>
            <a:blip r:embed="rId6"/>
            <a:stretch>
              <a:fillRect/>
            </a:stretch>
          </p:blipFill>
          <p:spPr>
            <a:xfrm>
              <a:off x="8520461" y="3297771"/>
              <a:ext cx="3554276" cy="3066554"/>
            </a:xfrm>
            <a:prstGeom prst="rect">
              <a:avLst/>
            </a:prstGeom>
          </p:spPr>
        </p:pic>
      </p:grpSp>
      <p:sp>
        <p:nvSpPr>
          <p:cNvPr id="12" name="文本框 11"/>
          <p:cNvSpPr txBox="1"/>
          <p:nvPr/>
        </p:nvSpPr>
        <p:spPr>
          <a:xfrm>
            <a:off x="6493184" y="2321004"/>
            <a:ext cx="5441150" cy="1107996"/>
          </a:xfrm>
          <a:prstGeom prst="rect">
            <a:avLst/>
          </a:prstGeom>
          <a:noFill/>
          <a:ln>
            <a:noFill/>
          </a:ln>
          <a:effectLst/>
          <a:scene3d>
            <a:camera prst="orthographicFront">
              <a:rot lat="0" lon="0" rev="0"/>
            </a:camera>
            <a:lightRig rig="contrasting" dir="t">
              <a:rot lat="0" lon="0" rev="7800000"/>
            </a:lightRig>
          </a:scene3d>
          <a:sp3d>
            <a:bevelT w="139700" h="139700"/>
          </a:sp3d>
        </p:spPr>
        <p:txBody>
          <a:bodyPr wrap="square" rtlCol="0">
            <a:spAutoFit/>
          </a:bodyPr>
          <a:lstStyle/>
          <a:p>
            <a:r>
              <a:rPr lang="zh-CN" altLang="en-US" sz="6600" dirty="0">
                <a:solidFill>
                  <a:srgbClr val="526188"/>
                </a:solidFill>
                <a:ea typeface="標楷體" panose="03000509000000000000" pitchFamily="65" charset="-120"/>
                <a:cs typeface="文泉驿等宽微米黑" panose="020B0606030804020204" pitchFamily="34" charset="-122"/>
              </a:rPr>
              <a:t>總結</a:t>
            </a:r>
            <a:endParaRPr lang="zh-CN" altLang="en-US" sz="6600" dirty="0">
              <a:solidFill>
                <a:srgbClr val="526188"/>
              </a:solidFill>
              <a:ea typeface="標楷體" panose="03000509000000000000" pitchFamily="65" charset="-120"/>
            </a:endParaRPr>
          </a:p>
        </p:txBody>
      </p:sp>
      <p:sp>
        <p:nvSpPr>
          <p:cNvPr id="13" name="文本框 12"/>
          <p:cNvSpPr txBox="1"/>
          <p:nvPr/>
        </p:nvSpPr>
        <p:spPr>
          <a:xfrm>
            <a:off x="6518212" y="3433963"/>
            <a:ext cx="4339399" cy="307777"/>
          </a:xfrm>
          <a:prstGeom prst="rect">
            <a:avLst/>
          </a:prstGeom>
          <a:noFill/>
          <a:effectLst>
            <a:glow rad="63500">
              <a:schemeClr val="accent3">
                <a:satMod val="175000"/>
                <a:alpha val="40000"/>
              </a:schemeClr>
            </a:glow>
            <a:outerShdw blurRad="63500" sx="102000" sy="102000" algn="ctr" rotWithShape="0">
              <a:prstClr val="black">
                <a:alpha val="40000"/>
              </a:prstClr>
            </a:outerShdw>
          </a:effectLst>
        </p:spPr>
        <p:txBody>
          <a:bodyPr wrap="square" rtlCol="0">
            <a:spAutoFit/>
          </a:bodyPr>
          <a:lstStyle/>
          <a:p>
            <a:pPr algn="dist"/>
            <a:r>
              <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rPr>
              <a:t>CONCLUSION</a:t>
            </a:r>
            <a:endPar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14" name="文本框 13"/>
          <p:cNvSpPr txBox="1"/>
          <p:nvPr/>
        </p:nvSpPr>
        <p:spPr>
          <a:xfrm>
            <a:off x="6518211" y="3785929"/>
            <a:ext cx="4991617" cy="613438"/>
          </a:xfrm>
          <a:prstGeom prst="rect">
            <a:avLst/>
          </a:prstGeom>
          <a:noFill/>
        </p:spPr>
        <p:txBody>
          <a:bodyPr wrap="square" rtlCol="0">
            <a:spAutoFit/>
          </a:bodyPr>
          <a:lstStyle>
            <a:defPPr>
              <a:defRPr lang="zh-CN"/>
            </a:defPPr>
            <a:lvl1pPr algn="dist">
              <a:defRPr>
                <a:latin typeface="华文仿宋" panose="02010600040101010101" pitchFamily="2" charset="-122"/>
                <a:ea typeface="华文仿宋" panose="02010600040101010101" pitchFamily="2" charset="-122"/>
              </a:defRPr>
            </a:lvl1pPr>
          </a:lstStyle>
          <a:p>
            <a:pPr algn="l">
              <a:lnSpc>
                <a:spcPct val="150000"/>
              </a:lnSpc>
            </a:pPr>
            <a:r>
              <a:rPr lang="en-US" altLang="zh-CN" sz="1200" dirty="0">
                <a:solidFill>
                  <a:schemeClr val="tx1">
                    <a:lumMod val="75000"/>
                    <a:lumOff val="25000"/>
                  </a:schemeClr>
                </a:solidFill>
                <a:latin typeface="Franklin Gothic Medium" panose="020B0603020102020204" pitchFamily="34" charset="0"/>
                <a:ea typeface="微软雅黑" panose="020B0503020204020204" pitchFamily="34" charset="-122"/>
              </a:rPr>
              <a:t>- </a:t>
            </a:r>
            <a:r>
              <a:rPr lang="zh-TW" altLang="en-US" sz="1200" dirty="0">
                <a:solidFill>
                  <a:schemeClr val="tx1">
                    <a:lumMod val="75000"/>
                    <a:lumOff val="25000"/>
                  </a:schemeClr>
                </a:solidFill>
                <a:latin typeface="Franklin Gothic Medium" panose="020B0603020102020204" pitchFamily="34" charset="0"/>
                <a:ea typeface="微软雅黑" panose="020B0503020204020204" pitchFamily="34" charset="-122"/>
              </a:rPr>
              <a:t>透過反思和經驗的積累，實作過程中一些寶貴的教訓，都有著深遠的啟發</a:t>
            </a:r>
            <a:endParaRPr lang="zh-CN" altLang="en-US" sz="1200" dirty="0">
              <a:solidFill>
                <a:schemeClr val="tx1">
                  <a:lumMod val="75000"/>
                  <a:lumOff val="25000"/>
                </a:schemeClr>
              </a:solidFill>
              <a:latin typeface="Franklin Gothic Medium" panose="020B0603020102020204" pitchFamily="34" charset="0"/>
              <a:ea typeface="微软雅黑" panose="020B0503020204020204" pitchFamily="34" charset="-122"/>
            </a:endParaRPr>
          </a:p>
        </p:txBody>
      </p:sp>
      <p:sp>
        <p:nvSpPr>
          <p:cNvPr id="15" name="文本框 14"/>
          <p:cNvSpPr txBox="1"/>
          <p:nvPr/>
        </p:nvSpPr>
        <p:spPr>
          <a:xfrm>
            <a:off x="3044480" y="3083852"/>
            <a:ext cx="2613936" cy="923330"/>
          </a:xfrm>
          <a:prstGeom prst="rect">
            <a:avLst/>
          </a:prstGeom>
          <a:noFill/>
        </p:spPr>
        <p:txBody>
          <a:bodyPr wrap="square" rtlCol="0">
            <a:spAutoFit/>
          </a:bodyPr>
          <a:lstStyle/>
          <a:p>
            <a:r>
              <a:rPr lang="en-US" altLang="zh-CN" sz="5400" b="1" dirty="0">
                <a:solidFill>
                  <a:srgbClr val="F2F2F2"/>
                </a:solidFill>
                <a:latin typeface="微软雅黑" panose="020B0503020204020204" pitchFamily="34" charset="-122"/>
                <a:ea typeface="微软雅黑" panose="020B0503020204020204" pitchFamily="34" charset="-122"/>
              </a:rPr>
              <a:t>PART.4</a:t>
            </a:r>
            <a:endParaRPr lang="zh-CN" altLang="en-US" sz="5400" b="1" dirty="0">
              <a:solidFill>
                <a:srgbClr val="F2F2F2"/>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8394209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4" name="Picture 13" descr="一張含有 鮮豔, 綠色, 藝術 的圖片&#10;&#10;自動產生的描述">
            <a:extLst>
              <a:ext uri="{FF2B5EF4-FFF2-40B4-BE49-F238E27FC236}">
                <a16:creationId xmlns:a16="http://schemas.microsoft.com/office/drawing/2014/main" id="{F9DF3314-2491-08B5-F08B-E713ED1AA52C}"/>
              </a:ext>
            </a:extLst>
          </p:cNvPr>
          <p:cNvPicPr>
            <a:picLocks noChangeAspect="1"/>
          </p:cNvPicPr>
          <p:nvPr/>
        </p:nvPicPr>
        <p:blipFill rotWithShape="1">
          <a:blip r:embed="rId3">
            <a:duotone>
              <a:schemeClr val="bg2">
                <a:shade val="45000"/>
                <a:satMod val="135000"/>
              </a:schemeClr>
              <a:prstClr val="white"/>
            </a:duotone>
          </a:blip>
          <a:srcRect b="15730"/>
          <a:stretch/>
        </p:blipFill>
        <p:spPr>
          <a:xfrm>
            <a:off x="20" y="10"/>
            <a:ext cx="12191980" cy="6857990"/>
          </a:xfrm>
          <a:prstGeom prst="rect">
            <a:avLst/>
          </a:prstGeom>
        </p:spPr>
      </p:pic>
      <p:sp>
        <p:nvSpPr>
          <p:cNvPr id="18" name="Rectangle 17">
            <a:extLst>
              <a:ext uri="{FF2B5EF4-FFF2-40B4-BE49-F238E27FC236}">
                <a16:creationId xmlns:a16="http://schemas.microsoft.com/office/drawing/2014/main" id="{B50AB553-2A96-4A92-96F2-93548E096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10000">
                <a:schemeClr val="bg2">
                  <a:alpha val="68000"/>
                </a:schemeClr>
              </a:gs>
              <a:gs pos="85000">
                <a:schemeClr val="bg2">
                  <a:alpha val="97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標題 1">
            <a:extLst>
              <a:ext uri="{FF2B5EF4-FFF2-40B4-BE49-F238E27FC236}">
                <a16:creationId xmlns:a16="http://schemas.microsoft.com/office/drawing/2014/main" id="{82902F46-389F-9850-DC92-E566CEFD2343}"/>
              </a:ext>
            </a:extLst>
          </p:cNvPr>
          <p:cNvSpPr>
            <a:spLocks noGrp="1"/>
          </p:cNvSpPr>
          <p:nvPr>
            <p:ph type="title"/>
          </p:nvPr>
        </p:nvSpPr>
        <p:spPr>
          <a:xfrm>
            <a:off x="838200" y="365125"/>
            <a:ext cx="10515600" cy="1325563"/>
          </a:xfrm>
        </p:spPr>
        <p:txBody>
          <a:bodyPr>
            <a:normAutofit/>
          </a:bodyPr>
          <a:lstStyle/>
          <a:p>
            <a:r>
              <a:rPr lang="zh-CN" altLang="en-US"/>
              <a:t>檢討：</a:t>
            </a:r>
            <a:endParaRPr lang="zh-TW" altLang="en-US"/>
          </a:p>
        </p:txBody>
      </p:sp>
      <p:graphicFrame>
        <p:nvGraphicFramePr>
          <p:cNvPr id="13" name="內容版面配置區 2">
            <a:extLst>
              <a:ext uri="{FF2B5EF4-FFF2-40B4-BE49-F238E27FC236}">
                <a16:creationId xmlns:a16="http://schemas.microsoft.com/office/drawing/2014/main" id="{CF3B58B8-F5B9-119E-3210-A437A439F59F}"/>
              </a:ext>
            </a:extLst>
          </p:cNvPr>
          <p:cNvGraphicFramePr>
            <a:graphicFrameLocks noGrp="1"/>
          </p:cNvGraphicFramePr>
          <p:nvPr>
            <p:ph idx="1"/>
            <p:extLst>
              <p:ext uri="{D42A27DB-BD31-4B8C-83A1-F6EECF244321}">
                <p14:modId xmlns:p14="http://schemas.microsoft.com/office/powerpoint/2010/main" val="2324915518"/>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5715189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2902F46-389F-9850-DC92-E566CEFD2343}"/>
              </a:ext>
            </a:extLst>
          </p:cNvPr>
          <p:cNvSpPr>
            <a:spLocks noGrp="1"/>
          </p:cNvSpPr>
          <p:nvPr>
            <p:ph type="title"/>
          </p:nvPr>
        </p:nvSpPr>
        <p:spPr>
          <a:xfrm>
            <a:off x="762000" y="1138265"/>
            <a:ext cx="5791199" cy="1401183"/>
          </a:xfrm>
        </p:spPr>
        <p:txBody>
          <a:bodyPr anchor="t">
            <a:normAutofit/>
          </a:bodyPr>
          <a:lstStyle/>
          <a:p>
            <a:r>
              <a:rPr lang="zh-TW" altLang="en-US" sz="3200" dirty="0"/>
              <a:t>花費及成本支出</a:t>
            </a:r>
          </a:p>
        </p:txBody>
      </p:sp>
      <p:cxnSp>
        <p:nvCxnSpPr>
          <p:cNvPr id="16" name="Straight Connector 15">
            <a:extLst>
              <a:ext uri="{FF2B5EF4-FFF2-40B4-BE49-F238E27FC236}">
                <a16:creationId xmlns:a16="http://schemas.microsoft.com/office/drawing/2014/main" id="{FC23E3B9-5ABF-58B3-E2B0-E9A5DAA9003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5140"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3" name="內容版面配置區 2">
            <a:extLst>
              <a:ext uri="{FF2B5EF4-FFF2-40B4-BE49-F238E27FC236}">
                <a16:creationId xmlns:a16="http://schemas.microsoft.com/office/drawing/2014/main" id="{691C93A3-123B-A6C6-0350-9EDEC7934A91}"/>
              </a:ext>
            </a:extLst>
          </p:cNvPr>
          <p:cNvSpPr>
            <a:spLocks noGrp="1"/>
          </p:cNvSpPr>
          <p:nvPr>
            <p:ph idx="1"/>
          </p:nvPr>
        </p:nvSpPr>
        <p:spPr>
          <a:xfrm>
            <a:off x="762000" y="2551176"/>
            <a:ext cx="5791199" cy="3602935"/>
          </a:xfrm>
        </p:spPr>
        <p:txBody>
          <a:bodyPr>
            <a:normAutofit/>
          </a:bodyPr>
          <a:lstStyle/>
          <a:p>
            <a:r>
              <a:rPr lang="zh-TW" altLang="en-US" sz="2400" dirty="0">
                <a:latin typeface="標楷體" panose="03000509000000000000" pitchFamily="65" charset="-120"/>
                <a:ea typeface="標楷體" panose="03000509000000000000" pitchFamily="65" charset="-120"/>
              </a:rPr>
              <a:t>在此部分希望統計項目實質成本資金</a:t>
            </a:r>
            <a:endParaRPr lang="en-US" altLang="zh-TW" sz="2400" dirty="0">
              <a:latin typeface="標楷體" panose="03000509000000000000" pitchFamily="65" charset="-120"/>
              <a:ea typeface="標楷體" panose="03000509000000000000" pitchFamily="65" charset="-120"/>
            </a:endParaRPr>
          </a:p>
          <a:p>
            <a:r>
              <a:rPr lang="zh-TW" altLang="en-US" sz="2400" dirty="0">
                <a:latin typeface="標楷體" panose="03000509000000000000" pitchFamily="65" charset="-120"/>
                <a:ea typeface="標楷體" panose="03000509000000000000" pitchFamily="65" charset="-120"/>
              </a:rPr>
              <a:t>有助往後控制項目成本</a:t>
            </a:r>
            <a:endParaRPr lang="en-US" altLang="zh-TW" sz="2400" dirty="0">
              <a:latin typeface="標楷體" panose="03000509000000000000" pitchFamily="65" charset="-120"/>
              <a:ea typeface="標楷體" panose="03000509000000000000" pitchFamily="65" charset="-120"/>
            </a:endParaRPr>
          </a:p>
          <a:p>
            <a:r>
              <a:rPr lang="zh-TW" altLang="en-US" sz="2400" dirty="0">
                <a:latin typeface="標楷體" panose="03000509000000000000" pitchFamily="65" charset="-120"/>
                <a:ea typeface="標楷體" panose="03000509000000000000" pitchFamily="65" charset="-120"/>
              </a:rPr>
              <a:t>創造最大的製作空間</a:t>
            </a:r>
            <a:endParaRPr lang="en-US" altLang="zh-TW" sz="2400" dirty="0">
              <a:latin typeface="標楷體" panose="03000509000000000000" pitchFamily="65" charset="-120"/>
              <a:ea typeface="標楷體" panose="03000509000000000000" pitchFamily="65" charset="-120"/>
            </a:endParaRPr>
          </a:p>
          <a:p>
            <a:r>
              <a:rPr lang="zh-CN" altLang="en-US" sz="2400" dirty="0">
                <a:latin typeface="標楷體" panose="03000509000000000000" pitchFamily="65" charset="-120"/>
                <a:ea typeface="標楷體" panose="03000509000000000000" pitchFamily="65" charset="-120"/>
              </a:rPr>
              <a:t>同時獲得個人啟發</a:t>
            </a:r>
            <a:endParaRPr lang="en-US" altLang="zh-TW" sz="2400" dirty="0">
              <a:latin typeface="標楷體" panose="03000509000000000000" pitchFamily="65" charset="-120"/>
              <a:ea typeface="標楷體" panose="03000509000000000000" pitchFamily="65" charset="-120"/>
            </a:endParaRPr>
          </a:p>
          <a:p>
            <a:pPr marL="0" indent="0">
              <a:buNone/>
            </a:pPr>
            <a:endParaRPr lang="en-US" altLang="zh-CN" sz="2000" dirty="0">
              <a:latin typeface="標楷體" panose="03000509000000000000" pitchFamily="65" charset="-120"/>
              <a:ea typeface="標楷體" panose="03000509000000000000" pitchFamily="65" charset="-120"/>
            </a:endParaRPr>
          </a:p>
        </p:txBody>
      </p:sp>
      <p:sp>
        <p:nvSpPr>
          <p:cNvPr id="18" name="Rectangle 17">
            <a:extLst>
              <a:ext uri="{FF2B5EF4-FFF2-40B4-BE49-F238E27FC236}">
                <a16:creationId xmlns:a16="http://schemas.microsoft.com/office/drawing/2014/main" id="{DF8BC164-E230-753F-2C7E-B4EE7BA77C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88086" y="0"/>
            <a:ext cx="4803913" cy="6858000"/>
          </a:xfrm>
          <a:prstGeom prst="rect">
            <a:avLst/>
          </a:prstGeom>
          <a:solidFill>
            <a:schemeClr val="bg1">
              <a:lumMod val="95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圖片 6">
            <a:extLst>
              <a:ext uri="{FF2B5EF4-FFF2-40B4-BE49-F238E27FC236}">
                <a16:creationId xmlns:a16="http://schemas.microsoft.com/office/drawing/2014/main" id="{13C6201C-CD7A-1AEC-2307-0752D8D007D8}"/>
              </a:ext>
            </a:extLst>
          </p:cNvPr>
          <p:cNvPicPr>
            <a:picLocks noChangeAspect="1"/>
          </p:cNvPicPr>
          <p:nvPr/>
        </p:nvPicPr>
        <p:blipFill>
          <a:blip r:embed="rId3"/>
          <a:stretch>
            <a:fillRect/>
          </a:stretch>
        </p:blipFill>
        <p:spPr>
          <a:xfrm>
            <a:off x="8947230" y="309563"/>
            <a:ext cx="2903426" cy="4831496"/>
          </a:xfrm>
          <a:prstGeom prst="rect">
            <a:avLst/>
          </a:prstGeom>
          <a:ln w="12700">
            <a:solidFill>
              <a:schemeClr val="tx1"/>
            </a:solidFill>
          </a:ln>
        </p:spPr>
      </p:pic>
      <p:pic>
        <p:nvPicPr>
          <p:cNvPr id="9" name="圖片 8">
            <a:extLst>
              <a:ext uri="{FF2B5EF4-FFF2-40B4-BE49-F238E27FC236}">
                <a16:creationId xmlns:a16="http://schemas.microsoft.com/office/drawing/2014/main" id="{3F9371B9-8A02-1731-82E7-8A937CFBF80A}"/>
              </a:ext>
            </a:extLst>
          </p:cNvPr>
          <p:cNvPicPr>
            <a:picLocks noChangeAspect="1"/>
          </p:cNvPicPr>
          <p:nvPr/>
        </p:nvPicPr>
        <p:blipFill rotWithShape="1">
          <a:blip r:embed="rId4"/>
          <a:srcRect b="33696"/>
          <a:stretch/>
        </p:blipFill>
        <p:spPr>
          <a:xfrm>
            <a:off x="6767686" y="1458378"/>
            <a:ext cx="4359087" cy="2162139"/>
          </a:xfrm>
          <a:prstGeom prst="rect">
            <a:avLst/>
          </a:prstGeom>
          <a:ln w="12700">
            <a:solidFill>
              <a:schemeClr val="tx1"/>
            </a:solidFill>
          </a:ln>
        </p:spPr>
      </p:pic>
      <p:pic>
        <p:nvPicPr>
          <p:cNvPr id="6" name="圖片 5">
            <a:extLst>
              <a:ext uri="{FF2B5EF4-FFF2-40B4-BE49-F238E27FC236}">
                <a16:creationId xmlns:a16="http://schemas.microsoft.com/office/drawing/2014/main" id="{D5A98A31-D8D1-C2F2-B9E4-4014FCD4C07C}"/>
              </a:ext>
            </a:extLst>
          </p:cNvPr>
          <p:cNvPicPr>
            <a:picLocks noChangeAspect="1"/>
          </p:cNvPicPr>
          <p:nvPr/>
        </p:nvPicPr>
        <p:blipFill rotWithShape="1">
          <a:blip r:embed="rId5"/>
          <a:srcRect b="9379"/>
          <a:stretch/>
        </p:blipFill>
        <p:spPr>
          <a:xfrm>
            <a:off x="5282694" y="3123053"/>
            <a:ext cx="5009031" cy="3292558"/>
          </a:xfrm>
          <a:prstGeom prst="rect">
            <a:avLst/>
          </a:prstGeom>
          <a:ln w="12700">
            <a:solidFill>
              <a:schemeClr val="tx1"/>
            </a:solidFill>
          </a:ln>
        </p:spPr>
      </p:pic>
    </p:spTree>
    <p:extLst>
      <p:ext uri="{BB962C8B-B14F-4D97-AF65-F5344CB8AC3E}">
        <p14:creationId xmlns:p14="http://schemas.microsoft.com/office/powerpoint/2010/main" val="38278303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任意多边形: 形状 4"/>
          <p:cNvSpPr/>
          <p:nvPr/>
        </p:nvSpPr>
        <p:spPr bwMode="auto">
          <a:xfrm flipH="1">
            <a:off x="0" y="5871029"/>
            <a:ext cx="12192000" cy="1012232"/>
          </a:xfrm>
          <a:custGeom>
            <a:avLst/>
            <a:gdLst>
              <a:gd name="connsiteX0" fmla="*/ 2457949 w 12192000"/>
              <a:gd name="connsiteY0" fmla="*/ 0 h 1012232"/>
              <a:gd name="connsiteX1" fmla="*/ 9057549 w 12192000"/>
              <a:gd name="connsiteY1" fmla="*/ 610553 h 1012232"/>
              <a:gd name="connsiteX2" fmla="*/ 12192000 w 12192000"/>
              <a:gd name="connsiteY2" fmla="*/ 305277 h 1012232"/>
              <a:gd name="connsiteX3" fmla="*/ 12192000 w 12192000"/>
              <a:gd name="connsiteY3" fmla="*/ 1012232 h 1012232"/>
              <a:gd name="connsiteX4" fmla="*/ 114300 w 12192000"/>
              <a:gd name="connsiteY4" fmla="*/ 1012232 h 1012232"/>
              <a:gd name="connsiteX5" fmla="*/ 0 w 12192000"/>
              <a:gd name="connsiteY5" fmla="*/ 1012232 h 1012232"/>
              <a:gd name="connsiteX6" fmla="*/ 0 w 12192000"/>
              <a:gd name="connsiteY6" fmla="*/ 160434 h 1012232"/>
              <a:gd name="connsiteX7" fmla="*/ 270087 w 12192000"/>
              <a:gd name="connsiteY7" fmla="*/ 129128 h 1012232"/>
              <a:gd name="connsiteX8" fmla="*/ 2457949 w 12192000"/>
              <a:gd name="connsiteY8" fmla="*/ 0 h 1012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1012232">
                <a:moveTo>
                  <a:pt x="2457949" y="0"/>
                </a:moveTo>
                <a:cubicBezTo>
                  <a:pt x="4506845" y="0"/>
                  <a:pt x="7360920" y="610553"/>
                  <a:pt x="9057549" y="610553"/>
                </a:cubicBezTo>
                <a:cubicBezTo>
                  <a:pt x="10754179" y="610553"/>
                  <a:pt x="12192000" y="305277"/>
                  <a:pt x="12192000" y="305277"/>
                </a:cubicBezTo>
                <a:cubicBezTo>
                  <a:pt x="12192000" y="1012232"/>
                  <a:pt x="12192000" y="1012232"/>
                  <a:pt x="12192000" y="1012232"/>
                </a:cubicBezTo>
                <a:cubicBezTo>
                  <a:pt x="5290457" y="1012232"/>
                  <a:pt x="1839686" y="1012232"/>
                  <a:pt x="114300" y="1012232"/>
                </a:cubicBezTo>
                <a:lnTo>
                  <a:pt x="0" y="1012232"/>
                </a:lnTo>
                <a:lnTo>
                  <a:pt x="0" y="160434"/>
                </a:lnTo>
                <a:lnTo>
                  <a:pt x="270087" y="129128"/>
                </a:lnTo>
                <a:cubicBezTo>
                  <a:pt x="925321" y="57390"/>
                  <a:pt x="1689613" y="0"/>
                  <a:pt x="2457949" y="0"/>
                </a:cubicBezTo>
                <a:close/>
              </a:path>
            </a:pathLst>
          </a:custGeom>
          <a:solidFill>
            <a:srgbClr val="52618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solidFill>
                <a:schemeClr val="lt1"/>
              </a:solidFill>
              <a:latin typeface="Arial" panose="020B0604020202020204" pitchFamily="34" charset="0"/>
              <a:ea typeface="思源黑体 CN Normal" panose="020B0400000000000000" pitchFamily="34" charset="-122"/>
              <a:sym typeface="Arial" panose="020B0604020202020204" pitchFamily="34" charset="0"/>
            </a:endParaRPr>
          </a:p>
        </p:txBody>
      </p:sp>
      <p:sp>
        <p:nvSpPr>
          <p:cNvPr id="15" name="文本框 14"/>
          <p:cNvSpPr txBox="1"/>
          <p:nvPr/>
        </p:nvSpPr>
        <p:spPr>
          <a:xfrm>
            <a:off x="3044480" y="3083852"/>
            <a:ext cx="2613936" cy="923330"/>
          </a:xfrm>
          <a:prstGeom prst="rect">
            <a:avLst/>
          </a:prstGeom>
          <a:noFill/>
        </p:spPr>
        <p:txBody>
          <a:bodyPr wrap="square" rtlCol="0">
            <a:spAutoFit/>
          </a:bodyPr>
          <a:lstStyle/>
          <a:p>
            <a:r>
              <a:rPr lang="en-US" altLang="zh-CN" sz="5400" b="1" dirty="0">
                <a:solidFill>
                  <a:srgbClr val="F2F2F2"/>
                </a:solidFill>
                <a:latin typeface="微软雅黑" panose="020B0503020204020204" pitchFamily="34" charset="-122"/>
                <a:ea typeface="微软雅黑" panose="020B0503020204020204" pitchFamily="34" charset="-122"/>
              </a:rPr>
              <a:t>PART.1</a:t>
            </a:r>
            <a:endParaRPr lang="zh-CN" altLang="en-US" sz="5400" b="1" dirty="0">
              <a:solidFill>
                <a:srgbClr val="F2F2F2"/>
              </a:solidFill>
              <a:latin typeface="微软雅黑" panose="020B0503020204020204" pitchFamily="34" charset="-122"/>
              <a:ea typeface="微软雅黑" panose="020B0503020204020204" pitchFamily="34" charset="-122"/>
            </a:endParaRPr>
          </a:p>
        </p:txBody>
      </p:sp>
      <p:sp>
        <p:nvSpPr>
          <p:cNvPr id="17" name="標題 16">
            <a:extLst>
              <a:ext uri="{FF2B5EF4-FFF2-40B4-BE49-F238E27FC236}">
                <a16:creationId xmlns:a16="http://schemas.microsoft.com/office/drawing/2014/main" id="{A3AF32EE-35E9-0AC9-C0F1-B11413705EAF}"/>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二、研究動機與目的</a:t>
            </a:r>
          </a:p>
        </p:txBody>
      </p:sp>
      <p:sp>
        <p:nvSpPr>
          <p:cNvPr id="18" name="內容版面配置區 17">
            <a:extLst>
              <a:ext uri="{FF2B5EF4-FFF2-40B4-BE49-F238E27FC236}">
                <a16:creationId xmlns:a16="http://schemas.microsoft.com/office/drawing/2014/main" id="{C26D978A-E144-0874-20DB-EE6C6C769B18}"/>
              </a:ext>
            </a:extLst>
          </p:cNvPr>
          <p:cNvSpPr>
            <a:spLocks noGrp="1"/>
          </p:cNvSpPr>
          <p:nvPr>
            <p:ph idx="1"/>
          </p:nvPr>
        </p:nvSpPr>
        <p:spPr>
          <a:xfrm>
            <a:off x="838200" y="1454083"/>
            <a:ext cx="10515600" cy="4416946"/>
          </a:xfrm>
        </p:spPr>
        <p:txBody>
          <a:bodyPr>
            <a:normAutofit fontScale="92500" lnSpcReduction="20000"/>
          </a:bodyPr>
          <a:lstStyle/>
          <a:p>
            <a:pPr indent="0">
              <a:lnSpc>
                <a:spcPct val="200000"/>
              </a:lnSpc>
              <a:buNone/>
            </a:pPr>
            <a:r>
              <a:rPr lang="zh-CN" altLang="en-US" sz="2400" b="1" dirty="0">
                <a:effectLst/>
                <a:ea typeface="標楷體" panose="03000509000000000000" pitchFamily="65" charset="-120"/>
                <a:cs typeface="Times New Roman" panose="02020603050405020304" pitchFamily="18" charset="0"/>
              </a:rPr>
              <a:t>問題：</a:t>
            </a:r>
            <a:endParaRPr lang="en-US" altLang="zh-TW" sz="2400" b="1" dirty="0">
              <a:effectLst/>
              <a:ea typeface="標楷體" panose="03000509000000000000" pitchFamily="65" charset="-120"/>
              <a:cs typeface="Times New Roman" panose="02020603050405020304" pitchFamily="18" charset="0"/>
            </a:endParaRPr>
          </a:p>
          <a:p>
            <a:pPr indent="304800">
              <a:lnSpc>
                <a:spcPct val="200000"/>
              </a:lnSpc>
            </a:pPr>
            <a:r>
              <a:rPr lang="zh-TW" altLang="zh-TW" sz="2400" dirty="0">
                <a:effectLst/>
                <a:ea typeface="標楷體" panose="03000509000000000000" pitchFamily="65" charset="-120"/>
                <a:cs typeface="Times New Roman" panose="02020603050405020304" pitchFamily="18" charset="0"/>
              </a:rPr>
              <a:t>身體方面會比較虛弱多病需別人照顧或者留意</a:t>
            </a:r>
            <a:endParaRPr lang="en-US" altLang="zh-TW" sz="2400" dirty="0">
              <a:effectLst/>
              <a:ea typeface="標楷體" panose="03000509000000000000" pitchFamily="65" charset="-120"/>
              <a:cs typeface="Times New Roman" panose="02020603050405020304" pitchFamily="18" charset="0"/>
            </a:endParaRPr>
          </a:p>
          <a:p>
            <a:pPr indent="304800">
              <a:lnSpc>
                <a:spcPct val="200000"/>
              </a:lnSpc>
            </a:pPr>
            <a:r>
              <a:rPr lang="zh-TW" altLang="zh-TW" sz="2400" dirty="0">
                <a:effectLst/>
                <a:ea typeface="標楷體" panose="03000509000000000000" pitchFamily="65" charset="-120"/>
                <a:cs typeface="Times New Roman" panose="02020603050405020304" pitchFamily="18" charset="0"/>
              </a:rPr>
              <a:t>心靈方面也十分需要彌補，想要子女一直陪伴在側，訴說往事，排憂解悶</a:t>
            </a:r>
            <a:endParaRPr lang="en-US" altLang="zh-TW" sz="2400" dirty="0">
              <a:effectLst/>
              <a:ea typeface="標楷體" panose="03000509000000000000" pitchFamily="65" charset="-120"/>
              <a:cs typeface="Times New Roman" panose="02020603050405020304" pitchFamily="18" charset="0"/>
            </a:endParaRPr>
          </a:p>
          <a:p>
            <a:pPr indent="0">
              <a:lnSpc>
                <a:spcPct val="200000"/>
              </a:lnSpc>
              <a:buNone/>
            </a:pPr>
            <a:r>
              <a:rPr lang="zh-CN" altLang="en-US" sz="2400" b="1" dirty="0">
                <a:ea typeface="標楷體" panose="03000509000000000000" pitchFamily="65" charset="-120"/>
                <a:cs typeface="Times New Roman" panose="02020603050405020304" pitchFamily="18" charset="0"/>
              </a:rPr>
              <a:t>衝突：</a:t>
            </a:r>
            <a:endParaRPr lang="en-US" altLang="zh-CN" sz="2400" b="1" dirty="0">
              <a:ea typeface="標楷體" panose="03000509000000000000" pitchFamily="65" charset="-120"/>
              <a:cs typeface="Times New Roman" panose="02020603050405020304" pitchFamily="18" charset="0"/>
            </a:endParaRPr>
          </a:p>
          <a:p>
            <a:pPr marL="514350" indent="-285750">
              <a:lnSpc>
                <a:spcPct val="200000"/>
              </a:lnSpc>
            </a:pPr>
            <a:r>
              <a:rPr lang="zh-TW" altLang="zh-TW" sz="2400" dirty="0">
                <a:effectLst/>
                <a:ea typeface="標楷體" panose="03000509000000000000" pitchFamily="65" charset="-120"/>
                <a:cs typeface="Times New Roman" panose="02020603050405020304" pitchFamily="18" charset="0"/>
              </a:rPr>
              <a:t>年輕一輩同時具有巨大財政壓力，包括房貸車貸等甚至生兒育女</a:t>
            </a:r>
            <a:endParaRPr lang="en-US" altLang="zh-TW" sz="2400" dirty="0">
              <a:effectLst/>
              <a:ea typeface="標楷體" panose="03000509000000000000" pitchFamily="65" charset="-120"/>
              <a:cs typeface="Times New Roman" panose="02020603050405020304" pitchFamily="18" charset="0"/>
            </a:endParaRPr>
          </a:p>
          <a:p>
            <a:pPr marL="514350" indent="-285750">
              <a:lnSpc>
                <a:spcPct val="200000"/>
              </a:lnSpc>
            </a:pPr>
            <a:r>
              <a:rPr lang="zh-CN" altLang="en-US" sz="2400" dirty="0">
                <a:ea typeface="標楷體" panose="03000509000000000000" pitchFamily="65" charset="-120"/>
                <a:cs typeface="Times New Roman" panose="02020603050405020304" pitchFamily="18" charset="0"/>
              </a:rPr>
              <a:t>工作者無法經常即時回應</a:t>
            </a:r>
            <a:endParaRPr lang="en-US" altLang="zh-TW" sz="2400" dirty="0">
              <a:ea typeface="標楷體" panose="03000509000000000000" pitchFamily="65" charset="-120"/>
              <a:cs typeface="Times New Roman" panose="02020603050405020304" pitchFamily="18" charset="0"/>
            </a:endParaRPr>
          </a:p>
        </p:txBody>
      </p:sp>
    </p:spTree>
    <p:extLst>
      <p:ext uri="{BB962C8B-B14F-4D97-AF65-F5344CB8AC3E}">
        <p14:creationId xmlns:p14="http://schemas.microsoft.com/office/powerpoint/2010/main" val="463539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標題 1">
            <a:extLst>
              <a:ext uri="{FF2B5EF4-FFF2-40B4-BE49-F238E27FC236}">
                <a16:creationId xmlns:a16="http://schemas.microsoft.com/office/drawing/2014/main" id="{82902F46-389F-9850-DC92-E566CEFD2343}"/>
              </a:ext>
            </a:extLst>
          </p:cNvPr>
          <p:cNvSpPr>
            <a:spLocks noGrp="1"/>
          </p:cNvSpPr>
          <p:nvPr>
            <p:ph type="title"/>
          </p:nvPr>
        </p:nvSpPr>
        <p:spPr>
          <a:xfrm>
            <a:off x="838200" y="365125"/>
            <a:ext cx="10515600" cy="1325563"/>
          </a:xfrm>
        </p:spPr>
        <p:txBody>
          <a:bodyPr>
            <a:normAutofit/>
          </a:bodyPr>
          <a:lstStyle/>
          <a:p>
            <a:r>
              <a:rPr lang="zh-TW" altLang="en-US" sz="5400" dirty="0"/>
              <a:t>問題討論與解決</a:t>
            </a:r>
            <a:endParaRPr lang="zh-CN" altLang="en-US" sz="5400" dirty="0"/>
          </a:p>
        </p:txBody>
      </p:sp>
      <p:sp>
        <p:nvSpPr>
          <p:cNvPr id="18"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內容版面配置區 4">
            <a:extLst>
              <a:ext uri="{FF2B5EF4-FFF2-40B4-BE49-F238E27FC236}">
                <a16:creationId xmlns:a16="http://schemas.microsoft.com/office/drawing/2014/main" id="{EC33F634-490A-64FA-45D6-92C3A3FA55C4}"/>
              </a:ext>
            </a:extLst>
          </p:cNvPr>
          <p:cNvSpPr>
            <a:spLocks noGrp="1"/>
          </p:cNvSpPr>
          <p:nvPr>
            <p:ph idx="1"/>
          </p:nvPr>
        </p:nvSpPr>
        <p:spPr>
          <a:xfrm>
            <a:off x="838200" y="1929384"/>
            <a:ext cx="10515600" cy="4251960"/>
          </a:xfrm>
        </p:spPr>
        <p:txBody>
          <a:bodyPr>
            <a:normAutofit/>
          </a:bodyPr>
          <a:lstStyle/>
          <a:p>
            <a:pPr marL="0" indent="0">
              <a:lnSpc>
                <a:spcPct val="150000"/>
              </a:lnSpc>
              <a:buNone/>
            </a:pPr>
            <a:r>
              <a:rPr lang="en-US" altLang="zh-TW" sz="1800" kern="100" dirty="0">
                <a:effectLst/>
                <a:latin typeface="標楷體" panose="03000509000000000000" pitchFamily="65" charset="-120"/>
                <a:ea typeface="標楷體" panose="03000509000000000000" pitchFamily="65" charset="-120"/>
                <a:cs typeface="Times New Roman" panose="02020603050405020304" pitchFamily="18" charset="0"/>
              </a:rPr>
              <a:t>1</a:t>
            </a:r>
            <a:r>
              <a:rPr lang="en-US" altLang="zh-CN" sz="1800" kern="100" dirty="0">
                <a:effectLst/>
                <a:latin typeface="標楷體" panose="03000509000000000000" pitchFamily="65" charset="-120"/>
                <a:ea typeface="標楷體" panose="03000509000000000000" pitchFamily="65" charset="-120"/>
                <a:cs typeface="Times New Roman" panose="02020603050405020304" pitchFamily="18" charset="0"/>
              </a:rPr>
              <a:t>. </a:t>
            </a:r>
            <a:r>
              <a:rPr lang="zh-TW" altLang="zh-TW" sz="1800" kern="100" dirty="0">
                <a:effectLst/>
                <a:latin typeface="標楷體" panose="03000509000000000000" pitchFamily="65" charset="-120"/>
                <a:ea typeface="標楷體" panose="03000509000000000000" pitchFamily="65" charset="-120"/>
                <a:cs typeface="Times New Roman" panose="02020603050405020304" pitchFamily="18" charset="0"/>
              </a:rPr>
              <a:t>為什麼沒有採用</a:t>
            </a:r>
            <a:r>
              <a:rPr lang="en-US" altLang="zh-TW" sz="1800" kern="100" dirty="0">
                <a:effectLst/>
                <a:latin typeface="標楷體" panose="03000509000000000000" pitchFamily="65" charset="-120"/>
                <a:ea typeface="標楷體" panose="03000509000000000000" pitchFamily="65" charset="-120"/>
                <a:cs typeface="Times New Roman" panose="02020603050405020304" pitchFamily="18" charset="0"/>
              </a:rPr>
              <a:t>MQ</a:t>
            </a:r>
            <a:r>
              <a:rPr lang="zh-TW" altLang="zh-TW" sz="1800" kern="100" dirty="0">
                <a:effectLst/>
                <a:latin typeface="標楷體" panose="03000509000000000000" pitchFamily="65" charset="-120"/>
                <a:ea typeface="標楷體" panose="03000509000000000000" pitchFamily="65" charset="-120"/>
                <a:cs typeface="Times New Roman" panose="02020603050405020304" pitchFamily="18" charset="0"/>
              </a:rPr>
              <a:t>系列氣體感應器</a:t>
            </a:r>
            <a:r>
              <a:rPr lang="en-US" altLang="zh-TW" sz="1800" kern="100" dirty="0">
                <a:effectLst/>
                <a:latin typeface="標楷體" panose="03000509000000000000" pitchFamily="65" charset="-120"/>
                <a:ea typeface="標楷體" panose="03000509000000000000" pitchFamily="65" charset="-120"/>
                <a:cs typeface="Times New Roman" panose="02020603050405020304" pitchFamily="18" charset="0"/>
              </a:rPr>
              <a:t>?</a:t>
            </a:r>
            <a:endParaRPr lang="zh-TW" altLang="zh-TW" sz="1800" kern="100" dirty="0">
              <a:effectLst/>
              <a:latin typeface="標楷體" panose="03000509000000000000" pitchFamily="65" charset="-120"/>
              <a:ea typeface="標楷體" panose="03000509000000000000" pitchFamily="65" charset="-120"/>
              <a:cs typeface="Times New Roman" panose="02020603050405020304" pitchFamily="18" charset="0"/>
            </a:endParaRPr>
          </a:p>
          <a:p>
            <a:pPr marL="0" indent="0">
              <a:lnSpc>
                <a:spcPct val="150000"/>
              </a:lnSpc>
              <a:buNone/>
            </a:pPr>
            <a:r>
              <a:rPr lang="en-US" altLang="zh-TW" sz="1800" dirty="0">
                <a:latin typeface="標楷體" panose="03000509000000000000" pitchFamily="65" charset="-120"/>
                <a:ea typeface="標楷體" panose="03000509000000000000" pitchFamily="65" charset="-120"/>
              </a:rPr>
              <a:t>- </a:t>
            </a:r>
            <a:r>
              <a:rPr lang="zh-TW" altLang="zh-TW" sz="1800" dirty="0">
                <a:effectLst/>
                <a:latin typeface="標楷體" panose="03000509000000000000" pitchFamily="65" charset="-120"/>
                <a:ea typeface="標楷體" panose="03000509000000000000" pitchFamily="65" charset="-120"/>
                <a:cs typeface="Times New Roman" panose="02020603050405020304" pitchFamily="18" charset="0"/>
              </a:rPr>
              <a:t>經過多次測試後認為濃度輸出數值不準確，但同時引進</a:t>
            </a:r>
            <a:r>
              <a:rPr lang="en-US" altLang="zh-TW" sz="1800" dirty="0">
                <a:effectLst/>
                <a:latin typeface="標楷體" panose="03000509000000000000" pitchFamily="65" charset="-120"/>
                <a:ea typeface="標楷體" panose="03000509000000000000" pitchFamily="65" charset="-120"/>
                <a:cs typeface="Times New Roman" panose="02020603050405020304" pitchFamily="18" charset="0"/>
              </a:rPr>
              <a:t>SCD40</a:t>
            </a:r>
            <a:r>
              <a:rPr lang="zh-TW" altLang="zh-TW" sz="1800" dirty="0">
                <a:effectLst/>
                <a:latin typeface="標楷體" panose="03000509000000000000" pitchFamily="65" charset="-120"/>
                <a:ea typeface="標楷體" panose="03000509000000000000" pitchFamily="65" charset="-120"/>
                <a:cs typeface="Times New Roman" panose="02020603050405020304" pitchFamily="18" charset="0"/>
              </a:rPr>
              <a:t>傳感器高精度輸出</a:t>
            </a:r>
            <a:r>
              <a:rPr lang="en-US" altLang="zh-TW" sz="1800" dirty="0">
                <a:effectLst/>
                <a:latin typeface="標楷體" panose="03000509000000000000" pitchFamily="65" charset="-120"/>
                <a:ea typeface="標楷體" panose="03000509000000000000" pitchFamily="65" charset="-120"/>
                <a:cs typeface="Times New Roman" panose="02020603050405020304" pitchFamily="18" charset="0"/>
              </a:rPr>
              <a:t>ppm</a:t>
            </a:r>
            <a:r>
              <a:rPr lang="zh-TW" altLang="zh-TW" sz="1800" dirty="0">
                <a:effectLst/>
                <a:latin typeface="標楷體" panose="03000509000000000000" pitchFamily="65" charset="-120"/>
                <a:ea typeface="標楷體" panose="03000509000000000000" pitchFamily="65" charset="-120"/>
                <a:cs typeface="Times New Roman" panose="02020603050405020304" pitchFamily="18" charset="0"/>
              </a:rPr>
              <a:t>二氧化碳</a:t>
            </a:r>
            <a:r>
              <a:rPr lang="zh-CN" altLang="en-US" sz="1800" dirty="0">
                <a:effectLst/>
                <a:latin typeface="標楷體" panose="03000509000000000000" pitchFamily="65" charset="-120"/>
                <a:ea typeface="標楷體" panose="03000509000000000000" pitchFamily="65" charset="-120"/>
                <a:cs typeface="Times New Roman" panose="02020603050405020304" pitchFamily="18" charset="0"/>
              </a:rPr>
              <a:t>。</a:t>
            </a:r>
            <a:endParaRPr lang="en-US" altLang="zh-CN" sz="1800" dirty="0">
              <a:effectLst/>
              <a:latin typeface="標楷體" panose="03000509000000000000" pitchFamily="65" charset="-120"/>
              <a:ea typeface="標楷體" panose="03000509000000000000" pitchFamily="65" charset="-120"/>
              <a:cs typeface="Times New Roman" panose="02020603050405020304" pitchFamily="18" charset="0"/>
            </a:endParaRPr>
          </a:p>
          <a:p>
            <a:pPr marL="0" indent="0">
              <a:lnSpc>
                <a:spcPct val="150000"/>
              </a:lnSpc>
              <a:buNone/>
            </a:pPr>
            <a:r>
              <a:rPr lang="en-US" altLang="zh-TW" sz="1800" kern="100" dirty="0">
                <a:latin typeface="標楷體" panose="03000509000000000000" pitchFamily="65" charset="-120"/>
                <a:ea typeface="標楷體" panose="03000509000000000000" pitchFamily="65" charset="-120"/>
                <a:cs typeface="Times New Roman" panose="02020603050405020304" pitchFamily="18" charset="0"/>
              </a:rPr>
              <a:t>2</a:t>
            </a:r>
            <a:r>
              <a:rPr lang="en-US" altLang="zh-CN" sz="1800" kern="100" dirty="0">
                <a:latin typeface="標楷體" panose="03000509000000000000" pitchFamily="65" charset="-120"/>
                <a:ea typeface="標楷體" panose="03000509000000000000" pitchFamily="65" charset="-120"/>
                <a:cs typeface="Times New Roman" panose="02020603050405020304" pitchFamily="18" charset="0"/>
              </a:rPr>
              <a:t>. </a:t>
            </a:r>
            <a:r>
              <a:rPr lang="zh-TW" altLang="zh-TW" sz="1800" dirty="0">
                <a:effectLst/>
                <a:latin typeface="標楷體" panose="03000509000000000000" pitchFamily="65" charset="-120"/>
                <a:ea typeface="標楷體" panose="03000509000000000000" pitchFamily="65" charset="-120"/>
                <a:cs typeface="Times New Roman" panose="02020603050405020304" pitchFamily="18" charset="0"/>
              </a:rPr>
              <a:t>在</a:t>
            </a:r>
            <a:r>
              <a:rPr lang="en-US" altLang="zh-TW" sz="1800" dirty="0">
                <a:effectLst/>
                <a:latin typeface="標楷體" panose="03000509000000000000" pitchFamily="65" charset="-120"/>
                <a:ea typeface="標楷體" panose="03000509000000000000" pitchFamily="65" charset="-120"/>
                <a:cs typeface="Times New Roman" panose="02020603050405020304" pitchFamily="18" charset="0"/>
              </a:rPr>
              <a:t>ESP32</a:t>
            </a:r>
            <a:r>
              <a:rPr lang="zh-TW" altLang="zh-TW" sz="1800" dirty="0">
                <a:effectLst/>
                <a:latin typeface="標楷體" panose="03000509000000000000" pitchFamily="65" charset="-120"/>
                <a:ea typeface="標楷體" panose="03000509000000000000" pitchFamily="65" charset="-120"/>
                <a:cs typeface="Times New Roman" panose="02020603050405020304" pitchFamily="18" charset="0"/>
              </a:rPr>
              <a:t>錄音後如何儲存錄音文件再發送到</a:t>
            </a:r>
            <a:r>
              <a:rPr lang="en-US" altLang="zh-TW" sz="1800" dirty="0">
                <a:effectLst/>
                <a:latin typeface="標楷體" panose="03000509000000000000" pitchFamily="65" charset="-120"/>
                <a:ea typeface="標楷體" panose="03000509000000000000" pitchFamily="65" charset="-120"/>
                <a:cs typeface="Times New Roman" panose="02020603050405020304" pitchFamily="18" charset="0"/>
              </a:rPr>
              <a:t>Line?</a:t>
            </a:r>
          </a:p>
          <a:p>
            <a:pPr marL="0" indent="0">
              <a:lnSpc>
                <a:spcPct val="150000"/>
              </a:lnSpc>
              <a:buNone/>
            </a:pPr>
            <a:r>
              <a:rPr lang="en-US" altLang="zh-CN" sz="1800" kern="100" dirty="0">
                <a:latin typeface="標楷體" panose="03000509000000000000" pitchFamily="65" charset="-120"/>
                <a:ea typeface="標楷體" panose="03000509000000000000" pitchFamily="65" charset="-120"/>
                <a:cs typeface="Times New Roman" panose="02020603050405020304" pitchFamily="18" charset="0"/>
              </a:rPr>
              <a:t>- </a:t>
            </a:r>
            <a:r>
              <a:rPr lang="en-US" altLang="zh-TW" sz="1800" kern="100" dirty="0">
                <a:effectLst/>
                <a:latin typeface="標楷體" panose="03000509000000000000" pitchFamily="65" charset="-120"/>
                <a:ea typeface="標楷體" panose="03000509000000000000" pitchFamily="65" charset="-120"/>
                <a:cs typeface="Times New Roman" panose="02020603050405020304" pitchFamily="18" charset="0"/>
              </a:rPr>
              <a:t>ESP32</a:t>
            </a:r>
            <a:r>
              <a:rPr lang="zh-TW" altLang="zh-TW" sz="1800" kern="100" dirty="0">
                <a:effectLst/>
                <a:latin typeface="標楷體" panose="03000509000000000000" pitchFamily="65" charset="-120"/>
                <a:ea typeface="標楷體" panose="03000509000000000000" pitchFamily="65" charset="-120"/>
                <a:cs typeface="Times New Roman" panose="02020603050405020304" pitchFamily="18" charset="0"/>
              </a:rPr>
              <a:t>內部的</a:t>
            </a:r>
            <a:r>
              <a:rPr lang="en-US" altLang="zh-TW" sz="1800" kern="100" dirty="0">
                <a:effectLst/>
                <a:latin typeface="標楷體" panose="03000509000000000000" pitchFamily="65" charset="-120"/>
                <a:ea typeface="標楷體" panose="03000509000000000000" pitchFamily="65" charset="-120"/>
                <a:cs typeface="Times New Roman" panose="02020603050405020304" pitchFamily="18" charset="0"/>
              </a:rPr>
              <a:t>SPIFFS</a:t>
            </a:r>
            <a:r>
              <a:rPr lang="zh-TW" altLang="zh-TW" sz="1800" kern="100" dirty="0">
                <a:effectLst/>
                <a:latin typeface="標楷體" panose="03000509000000000000" pitchFamily="65" charset="-120"/>
                <a:ea typeface="標楷體" panose="03000509000000000000" pitchFamily="65" charset="-120"/>
                <a:cs typeface="Times New Roman" panose="02020603050405020304" pitchFamily="18" charset="0"/>
              </a:rPr>
              <a:t>內，便可以進行聲音錄製，這些空間內部的資料不會因為沒有電而消失，再經過</a:t>
            </a:r>
            <a:r>
              <a:rPr lang="en-US" altLang="zh-TW" sz="1800" kern="100" dirty="0">
                <a:effectLst/>
                <a:latin typeface="標楷體" panose="03000509000000000000" pitchFamily="65" charset="-120"/>
                <a:ea typeface="標楷體" panose="03000509000000000000" pitchFamily="65" charset="-120"/>
                <a:cs typeface="Times New Roman" panose="02020603050405020304" pitchFamily="18" charset="0"/>
              </a:rPr>
              <a:t>WI-FI</a:t>
            </a:r>
            <a:r>
              <a:rPr lang="zh-TW" altLang="zh-TW" sz="1800" kern="100" dirty="0">
                <a:effectLst/>
                <a:latin typeface="標楷體" panose="03000509000000000000" pitchFamily="65" charset="-120"/>
                <a:ea typeface="標楷體" panose="03000509000000000000" pitchFamily="65" charset="-120"/>
                <a:cs typeface="Times New Roman" panose="02020603050405020304" pitchFamily="18" charset="0"/>
              </a:rPr>
              <a:t>傳輸到中轉服務器。</a:t>
            </a:r>
          </a:p>
          <a:p>
            <a:pPr marL="0" indent="0">
              <a:lnSpc>
                <a:spcPct val="150000"/>
              </a:lnSpc>
              <a:buNone/>
            </a:pPr>
            <a:r>
              <a:rPr lang="en-US" altLang="zh-TW" sz="1800" kern="100" dirty="0">
                <a:latin typeface="標楷體" panose="03000509000000000000" pitchFamily="65" charset="-120"/>
                <a:ea typeface="標楷體" panose="03000509000000000000" pitchFamily="65" charset="-120"/>
                <a:cs typeface="Times New Roman" panose="02020603050405020304" pitchFamily="18" charset="0"/>
              </a:rPr>
              <a:t>3</a:t>
            </a:r>
            <a:r>
              <a:rPr lang="en-US" altLang="zh-CN" sz="1800" kern="100" dirty="0">
                <a:latin typeface="標楷體" panose="03000509000000000000" pitchFamily="65" charset="-120"/>
                <a:ea typeface="標楷體" panose="03000509000000000000" pitchFamily="65" charset="-120"/>
                <a:cs typeface="Times New Roman" panose="02020603050405020304" pitchFamily="18" charset="0"/>
              </a:rPr>
              <a:t>. </a:t>
            </a:r>
            <a:r>
              <a:rPr lang="zh-TW" altLang="zh-TW" sz="1800" kern="100" dirty="0">
                <a:effectLst/>
                <a:latin typeface="標楷體" panose="03000509000000000000" pitchFamily="65" charset="-120"/>
                <a:ea typeface="標楷體" panose="03000509000000000000" pitchFamily="65" charset="-120"/>
                <a:cs typeface="Times New Roman" panose="02020603050405020304" pitchFamily="18" charset="0"/>
              </a:rPr>
              <a:t>網站端運用多少技術及如何開發？</a:t>
            </a:r>
          </a:p>
          <a:p>
            <a:pPr marL="0" indent="0">
              <a:lnSpc>
                <a:spcPct val="150000"/>
              </a:lnSpc>
              <a:buNone/>
            </a:pPr>
            <a:r>
              <a:rPr lang="en-US" altLang="zh-CN" sz="1800" kern="100" dirty="0">
                <a:latin typeface="標楷體" panose="03000509000000000000" pitchFamily="65" charset="-120"/>
                <a:ea typeface="標楷體" panose="03000509000000000000" pitchFamily="65" charset="-120"/>
                <a:cs typeface="Times New Roman" panose="02020603050405020304" pitchFamily="18" charset="0"/>
              </a:rPr>
              <a:t>-</a:t>
            </a:r>
            <a:r>
              <a:rPr lang="zh-TW" altLang="en-US" sz="1800" kern="100" dirty="0">
                <a:latin typeface="標楷體" panose="03000509000000000000" pitchFamily="65" charset="-120"/>
                <a:ea typeface="標楷體" panose="03000509000000000000" pitchFamily="65" charset="-120"/>
                <a:cs typeface="Times New Roman" panose="02020603050405020304" pitchFamily="18" charset="0"/>
              </a:rPr>
              <a:t>在網站數據端有利用</a:t>
            </a:r>
            <a:r>
              <a:rPr lang="en-US" altLang="zh-TW" sz="1800" kern="100" dirty="0">
                <a:latin typeface="標楷體" panose="03000509000000000000" pitchFamily="65" charset="-120"/>
                <a:ea typeface="標楷體" panose="03000509000000000000" pitchFamily="65" charset="-120"/>
                <a:cs typeface="Times New Roman" panose="02020603050405020304" pitchFamily="18" charset="0"/>
              </a:rPr>
              <a:t>PHP</a:t>
            </a:r>
            <a:r>
              <a:rPr lang="zh-TW" altLang="en-US" sz="1800" kern="100" dirty="0">
                <a:latin typeface="標楷體" panose="03000509000000000000" pitchFamily="65" charset="-120"/>
                <a:ea typeface="標楷體" panose="03000509000000000000" pitchFamily="65" charset="-120"/>
                <a:cs typeface="Times New Roman" panose="02020603050405020304" pitchFamily="18" charset="0"/>
              </a:rPr>
              <a:t>、</a:t>
            </a:r>
            <a:r>
              <a:rPr lang="en-US" altLang="zh-TW" sz="1800" kern="100" dirty="0">
                <a:latin typeface="標楷體" panose="03000509000000000000" pitchFamily="65" charset="-120"/>
                <a:ea typeface="標楷體" panose="03000509000000000000" pitchFamily="65" charset="-120"/>
                <a:cs typeface="Times New Roman" panose="02020603050405020304" pitchFamily="18" charset="0"/>
              </a:rPr>
              <a:t>HTML</a:t>
            </a:r>
            <a:r>
              <a:rPr lang="zh-TW" altLang="en-US" sz="1800" kern="100" dirty="0">
                <a:latin typeface="標楷體" panose="03000509000000000000" pitchFamily="65" charset="-120"/>
                <a:ea typeface="標楷體" panose="03000509000000000000" pitchFamily="65" charset="-120"/>
                <a:cs typeface="Times New Roman" panose="02020603050405020304" pitchFamily="18" charset="0"/>
              </a:rPr>
              <a:t>、</a:t>
            </a:r>
            <a:r>
              <a:rPr lang="en-US" altLang="zh-TW" sz="1800" kern="100" dirty="0">
                <a:latin typeface="標楷體" panose="03000509000000000000" pitchFamily="65" charset="-120"/>
                <a:ea typeface="標楷體" panose="03000509000000000000" pitchFamily="65" charset="-120"/>
                <a:cs typeface="Times New Roman" panose="02020603050405020304" pitchFamily="18" charset="0"/>
              </a:rPr>
              <a:t>SQL</a:t>
            </a:r>
            <a:r>
              <a:rPr lang="zh-TW" altLang="en-US" sz="1800" kern="100" dirty="0">
                <a:latin typeface="標楷體" panose="03000509000000000000" pitchFamily="65" charset="-120"/>
                <a:ea typeface="標楷體" panose="03000509000000000000" pitchFamily="65" charset="-120"/>
                <a:cs typeface="Times New Roman" panose="02020603050405020304" pitchFamily="18" charset="0"/>
              </a:rPr>
              <a:t>、</a:t>
            </a:r>
            <a:r>
              <a:rPr lang="en-US" altLang="zh-TW" sz="1800" kern="100" dirty="0">
                <a:latin typeface="標楷體" panose="03000509000000000000" pitchFamily="65" charset="-120"/>
                <a:ea typeface="標楷體" panose="03000509000000000000" pitchFamily="65" charset="-120"/>
                <a:cs typeface="Times New Roman" panose="02020603050405020304" pitchFamily="18" charset="0"/>
              </a:rPr>
              <a:t>CSS</a:t>
            </a:r>
            <a:r>
              <a:rPr lang="zh-TW" altLang="en-US" sz="1800" kern="100" dirty="0">
                <a:latin typeface="標楷體" panose="03000509000000000000" pitchFamily="65" charset="-120"/>
                <a:ea typeface="標楷體" panose="03000509000000000000" pitchFamily="65" charset="-120"/>
                <a:cs typeface="Times New Roman" panose="02020603050405020304" pitchFamily="18" charset="0"/>
              </a:rPr>
              <a:t>、</a:t>
            </a:r>
            <a:r>
              <a:rPr lang="en-US" altLang="zh-TW" sz="1800" kern="100" dirty="0">
                <a:latin typeface="標楷體" panose="03000509000000000000" pitchFamily="65" charset="-120"/>
                <a:ea typeface="標楷體" panose="03000509000000000000" pitchFamily="65" charset="-120"/>
                <a:cs typeface="Times New Roman" panose="02020603050405020304" pitchFamily="18" charset="0"/>
              </a:rPr>
              <a:t>JavaScript</a:t>
            </a:r>
            <a:r>
              <a:rPr lang="zh-TW" altLang="en-US" sz="1800" kern="100" dirty="0">
                <a:latin typeface="標楷體" panose="03000509000000000000" pitchFamily="65" charset="-120"/>
                <a:ea typeface="標楷體" panose="03000509000000000000" pitchFamily="65" charset="-120"/>
                <a:cs typeface="Times New Roman" panose="02020603050405020304" pitchFamily="18" charset="0"/>
              </a:rPr>
              <a:t>的</a:t>
            </a:r>
            <a:r>
              <a:rPr lang="en-US" altLang="zh-TW" sz="1800" kern="100" dirty="0">
                <a:latin typeface="標楷體" panose="03000509000000000000" pitchFamily="65" charset="-120"/>
                <a:ea typeface="標楷體" panose="03000509000000000000" pitchFamily="65" charset="-120"/>
                <a:cs typeface="Times New Roman" panose="02020603050405020304" pitchFamily="18" charset="0"/>
              </a:rPr>
              <a:t>Ajax</a:t>
            </a:r>
            <a:r>
              <a:rPr lang="zh-TW" altLang="en-US" sz="1800" kern="100" dirty="0">
                <a:latin typeface="標楷體" panose="03000509000000000000" pitchFamily="65" charset="-120"/>
                <a:ea typeface="標楷體" panose="03000509000000000000" pitchFamily="65" charset="-120"/>
                <a:cs typeface="Times New Roman" panose="02020603050405020304" pitchFamily="18" charset="0"/>
              </a:rPr>
              <a:t>請求資料實現異步更新等， 同時外掛</a:t>
            </a:r>
            <a:r>
              <a:rPr lang="en-US" altLang="zh-TW" sz="1800" kern="100" dirty="0" err="1">
                <a:latin typeface="標楷體" panose="03000509000000000000" pitchFamily="65" charset="-120"/>
                <a:ea typeface="標楷體" panose="03000509000000000000" pitchFamily="65" charset="-120"/>
                <a:cs typeface="Times New Roman" panose="02020603050405020304" pitchFamily="18" charset="0"/>
              </a:rPr>
              <a:t>Highcharts</a:t>
            </a:r>
            <a:r>
              <a:rPr lang="zh-TW" altLang="en-US" sz="1800" kern="100" dirty="0">
                <a:latin typeface="標楷體" panose="03000509000000000000" pitchFamily="65" charset="-120"/>
                <a:ea typeface="標楷體" panose="03000509000000000000" pitchFamily="65" charset="-120"/>
                <a:cs typeface="Times New Roman" panose="02020603050405020304" pitchFamily="18" charset="0"/>
              </a:rPr>
              <a:t>和</a:t>
            </a:r>
            <a:r>
              <a:rPr lang="en-US" altLang="zh-TW" sz="1800" kern="100" dirty="0">
                <a:latin typeface="標楷體" panose="03000509000000000000" pitchFamily="65" charset="-120"/>
                <a:ea typeface="標楷體" panose="03000509000000000000" pitchFamily="65" charset="-120"/>
                <a:cs typeface="Times New Roman" panose="02020603050405020304" pitchFamily="18" charset="0"/>
              </a:rPr>
              <a:t>jQuery</a:t>
            </a:r>
            <a:r>
              <a:rPr lang="zh-TW" altLang="en-US" sz="1800" kern="100" dirty="0">
                <a:latin typeface="標楷體" panose="03000509000000000000" pitchFamily="65" charset="-120"/>
                <a:ea typeface="標楷體" panose="03000509000000000000" pitchFamily="65" charset="-120"/>
                <a:cs typeface="Times New Roman" panose="02020603050405020304" pitchFamily="18" charset="0"/>
              </a:rPr>
              <a:t>庫來動態更新圖表資料。</a:t>
            </a:r>
            <a:endParaRPr lang="en-US" altLang="zh-TW" sz="2200" dirty="0">
              <a:effectLst/>
              <a:ea typeface="標楷體" panose="03000509000000000000" pitchFamily="65" charset="-120"/>
              <a:cs typeface="Times New Roman" panose="02020603050405020304" pitchFamily="18" charset="0"/>
            </a:endParaRPr>
          </a:p>
        </p:txBody>
      </p:sp>
    </p:spTree>
    <p:extLst>
      <p:ext uri="{BB962C8B-B14F-4D97-AF65-F5344CB8AC3E}">
        <p14:creationId xmlns:p14="http://schemas.microsoft.com/office/powerpoint/2010/main" val="24122170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標題 1">
            <a:extLst>
              <a:ext uri="{FF2B5EF4-FFF2-40B4-BE49-F238E27FC236}">
                <a16:creationId xmlns:a16="http://schemas.microsoft.com/office/drawing/2014/main" id="{82902F46-389F-9850-DC92-E566CEFD2343}"/>
              </a:ext>
            </a:extLst>
          </p:cNvPr>
          <p:cNvSpPr>
            <a:spLocks noGrp="1"/>
          </p:cNvSpPr>
          <p:nvPr>
            <p:ph type="title"/>
          </p:nvPr>
        </p:nvSpPr>
        <p:spPr>
          <a:xfrm>
            <a:off x="838200" y="365125"/>
            <a:ext cx="10515600" cy="1325563"/>
          </a:xfrm>
        </p:spPr>
        <p:txBody>
          <a:bodyPr>
            <a:normAutofit/>
          </a:bodyPr>
          <a:lstStyle/>
          <a:p>
            <a:r>
              <a:rPr lang="zh-TW" altLang="en-US" sz="5400" dirty="0"/>
              <a:t>問題討論與解決</a:t>
            </a:r>
            <a:endParaRPr lang="zh-CN" altLang="en-US" sz="5400" dirty="0"/>
          </a:p>
        </p:txBody>
      </p:sp>
      <p:sp>
        <p:nvSpPr>
          <p:cNvPr id="18"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內容版面配置區 4">
            <a:extLst>
              <a:ext uri="{FF2B5EF4-FFF2-40B4-BE49-F238E27FC236}">
                <a16:creationId xmlns:a16="http://schemas.microsoft.com/office/drawing/2014/main" id="{EC33F634-490A-64FA-45D6-92C3A3FA55C4}"/>
              </a:ext>
            </a:extLst>
          </p:cNvPr>
          <p:cNvSpPr>
            <a:spLocks noGrp="1"/>
          </p:cNvSpPr>
          <p:nvPr>
            <p:ph idx="1"/>
          </p:nvPr>
        </p:nvSpPr>
        <p:spPr>
          <a:xfrm>
            <a:off x="838200" y="1929384"/>
            <a:ext cx="10515600" cy="4251960"/>
          </a:xfrm>
        </p:spPr>
        <p:txBody>
          <a:bodyPr>
            <a:normAutofit/>
          </a:bodyPr>
          <a:lstStyle/>
          <a:p>
            <a:pPr marL="0" indent="0">
              <a:lnSpc>
                <a:spcPct val="150000"/>
              </a:lnSpc>
              <a:buNone/>
            </a:pPr>
            <a:r>
              <a:rPr lang="en-US" altLang="zh-TW" sz="1800" kern="100" dirty="0">
                <a:latin typeface="標楷體" panose="03000509000000000000" pitchFamily="65" charset="-120"/>
                <a:ea typeface="標楷體" panose="03000509000000000000" pitchFamily="65" charset="-120"/>
                <a:cs typeface="Times New Roman" panose="02020603050405020304" pitchFamily="18" charset="0"/>
              </a:rPr>
              <a:t>4</a:t>
            </a:r>
            <a:r>
              <a:rPr lang="en-US" altLang="zh-CN" sz="1800" kern="100" dirty="0">
                <a:latin typeface="標楷體" panose="03000509000000000000" pitchFamily="65" charset="-120"/>
                <a:ea typeface="標楷體" panose="03000509000000000000" pitchFamily="65" charset="-120"/>
                <a:cs typeface="Times New Roman" panose="02020603050405020304" pitchFamily="18" charset="0"/>
              </a:rPr>
              <a:t>. </a:t>
            </a:r>
            <a:r>
              <a:rPr lang="zh-TW" altLang="zh-TW" sz="1800" kern="100" dirty="0">
                <a:latin typeface="標楷體" panose="03000509000000000000" pitchFamily="65" charset="-120"/>
                <a:ea typeface="標楷體" panose="03000509000000000000" pitchFamily="65" charset="-120"/>
                <a:cs typeface="Times New Roman" panose="02020603050405020304" pitchFamily="18" charset="0"/>
              </a:rPr>
              <a:t>為什麼需要設立中轉伺服器的機制？</a:t>
            </a:r>
            <a:endParaRPr lang="en-US" altLang="zh-TW" sz="1800" kern="100" dirty="0">
              <a:latin typeface="標楷體" panose="03000509000000000000" pitchFamily="65" charset="-120"/>
              <a:ea typeface="標楷體" panose="03000509000000000000" pitchFamily="65" charset="-120"/>
              <a:cs typeface="Times New Roman" panose="02020603050405020304" pitchFamily="18" charset="0"/>
            </a:endParaRPr>
          </a:p>
          <a:p>
            <a:pPr marL="0" indent="0">
              <a:lnSpc>
                <a:spcPct val="150000"/>
              </a:lnSpc>
              <a:buNone/>
            </a:pPr>
            <a:r>
              <a:rPr lang="en-US" altLang="zh-CN" sz="1800" kern="100" dirty="0">
                <a:latin typeface="標楷體" panose="03000509000000000000" pitchFamily="65" charset="-120"/>
                <a:ea typeface="標楷體" panose="03000509000000000000" pitchFamily="65" charset="-120"/>
                <a:cs typeface="Times New Roman" panose="02020603050405020304" pitchFamily="18" charset="0"/>
              </a:rPr>
              <a:t>- </a:t>
            </a:r>
            <a:r>
              <a:rPr lang="zh-TW" altLang="zh-TW" sz="1800" kern="100" dirty="0">
                <a:latin typeface="標楷體" panose="03000509000000000000" pitchFamily="65" charset="-120"/>
                <a:ea typeface="標楷體" panose="03000509000000000000" pitchFamily="65" charset="-120"/>
                <a:cs typeface="Times New Roman" panose="02020603050405020304" pitchFamily="18" charset="0"/>
              </a:rPr>
              <a:t>確保傳輸的過程中資料的隱私，</a:t>
            </a:r>
            <a:r>
              <a:rPr lang="en-US" altLang="zh-TW" sz="1800" kern="100" dirty="0">
                <a:latin typeface="標楷體" panose="03000509000000000000" pitchFamily="65" charset="-120"/>
                <a:ea typeface="標楷體" panose="03000509000000000000" pitchFamily="65" charset="-120"/>
                <a:cs typeface="Times New Roman" panose="02020603050405020304" pitchFamily="18" charset="0"/>
              </a:rPr>
              <a:t>LINE</a:t>
            </a:r>
            <a:r>
              <a:rPr lang="zh-TW" altLang="zh-TW" sz="1800" kern="100" dirty="0">
                <a:latin typeface="標楷體" panose="03000509000000000000" pitchFamily="65" charset="-120"/>
                <a:ea typeface="標楷體" panose="03000509000000000000" pitchFamily="65" charset="-120"/>
                <a:cs typeface="Times New Roman" panose="02020603050405020304" pitchFamily="18" charset="0"/>
              </a:rPr>
              <a:t>要求使用</a:t>
            </a:r>
            <a:r>
              <a:rPr lang="en-US" altLang="zh-TW" sz="1800" kern="100" dirty="0">
                <a:latin typeface="標楷體" panose="03000509000000000000" pitchFamily="65" charset="-120"/>
                <a:ea typeface="標楷體" panose="03000509000000000000" pitchFamily="65" charset="-120"/>
                <a:cs typeface="Times New Roman" panose="02020603050405020304" pitchFamily="18" charset="0"/>
              </a:rPr>
              <a:t>webhook</a:t>
            </a:r>
            <a:r>
              <a:rPr lang="zh-TW" altLang="zh-TW" sz="1800" kern="100" dirty="0">
                <a:latin typeface="標楷體" panose="03000509000000000000" pitchFamily="65" charset="-120"/>
                <a:ea typeface="標楷體" panose="03000509000000000000" pitchFamily="65" charset="-120"/>
                <a:cs typeface="Times New Roman" panose="02020603050405020304" pitchFamily="18" charset="0"/>
              </a:rPr>
              <a:t>網站必須有協力廠商</a:t>
            </a:r>
            <a:r>
              <a:rPr lang="en-US" altLang="zh-TW" sz="1800" kern="100" dirty="0">
                <a:latin typeface="標楷體" panose="03000509000000000000" pitchFamily="65" charset="-120"/>
                <a:ea typeface="標楷體" panose="03000509000000000000" pitchFamily="65" charset="-120"/>
                <a:cs typeface="Times New Roman" panose="02020603050405020304" pitchFamily="18" charset="0"/>
              </a:rPr>
              <a:t> SSL </a:t>
            </a:r>
            <a:r>
              <a:rPr lang="zh-TW" altLang="zh-TW" sz="1800" kern="100" dirty="0">
                <a:latin typeface="標楷體" panose="03000509000000000000" pitchFamily="65" charset="-120"/>
                <a:ea typeface="標楷體" panose="03000509000000000000" pitchFamily="65" charset="-120"/>
                <a:cs typeface="Times New Roman" panose="02020603050405020304" pitchFamily="18" charset="0"/>
              </a:rPr>
              <a:t>憑證，但同時</a:t>
            </a:r>
            <a:r>
              <a:rPr lang="en-US" altLang="zh-TW" sz="1800" kern="100" dirty="0">
                <a:latin typeface="標楷體" panose="03000509000000000000" pitchFamily="65" charset="-120"/>
                <a:ea typeface="標楷體" panose="03000509000000000000" pitchFamily="65" charset="-120"/>
                <a:cs typeface="Times New Roman" panose="02020603050405020304" pitchFamily="18" charset="0"/>
              </a:rPr>
              <a:t>ESP32</a:t>
            </a:r>
            <a:r>
              <a:rPr lang="zh-TW" altLang="zh-TW" sz="1800" kern="100" dirty="0">
                <a:latin typeface="標楷體" panose="03000509000000000000" pitchFamily="65" charset="-120"/>
                <a:ea typeface="標楷體" panose="03000509000000000000" pitchFamily="65" charset="-120"/>
                <a:cs typeface="Times New Roman" panose="02020603050405020304" pitchFamily="18" charset="0"/>
              </a:rPr>
              <a:t>的為方便起見，只能接受和發送</a:t>
            </a:r>
            <a:r>
              <a:rPr lang="en-US" altLang="zh-TW" sz="1800" kern="100" dirty="0">
                <a:latin typeface="標楷體" panose="03000509000000000000" pitchFamily="65" charset="-120"/>
                <a:ea typeface="標楷體" panose="03000509000000000000" pitchFamily="65" charset="-120"/>
                <a:cs typeface="Times New Roman" panose="02020603050405020304" pitchFamily="18" charset="0"/>
              </a:rPr>
              <a:t>HTTP</a:t>
            </a:r>
            <a:r>
              <a:rPr lang="zh-TW" altLang="zh-TW" sz="1800" kern="100" dirty="0">
                <a:latin typeface="標楷體" panose="03000509000000000000" pitchFamily="65" charset="-120"/>
                <a:ea typeface="標楷體" panose="03000509000000000000" pitchFamily="65" charset="-120"/>
                <a:cs typeface="Times New Roman" panose="02020603050405020304" pitchFamily="18" charset="0"/>
              </a:rPr>
              <a:t>非加密的傳輸，所以為補兩方面的缺憾設立中轉伺服器。</a:t>
            </a:r>
            <a:endParaRPr lang="en-US" altLang="zh-TW" sz="1800" kern="100" dirty="0">
              <a:latin typeface="標楷體" panose="03000509000000000000" pitchFamily="65" charset="-120"/>
              <a:ea typeface="標楷體" panose="03000509000000000000" pitchFamily="65" charset="-120"/>
              <a:cs typeface="Times New Roman" panose="02020603050405020304" pitchFamily="18" charset="0"/>
            </a:endParaRPr>
          </a:p>
          <a:p>
            <a:pPr marL="0" indent="0">
              <a:lnSpc>
                <a:spcPct val="150000"/>
              </a:lnSpc>
              <a:buNone/>
            </a:pPr>
            <a:r>
              <a:rPr lang="en-US" altLang="zh-TW" sz="1800" kern="100" dirty="0">
                <a:latin typeface="標楷體" panose="03000509000000000000" pitchFamily="65" charset="-120"/>
                <a:ea typeface="標楷體" panose="03000509000000000000" pitchFamily="65" charset="-120"/>
                <a:cs typeface="Times New Roman" panose="02020603050405020304" pitchFamily="18" charset="0"/>
              </a:rPr>
              <a:t>5</a:t>
            </a:r>
            <a:r>
              <a:rPr lang="en-US" altLang="zh-CN" sz="1800" kern="100" dirty="0">
                <a:latin typeface="標楷體" panose="03000509000000000000" pitchFamily="65" charset="-120"/>
                <a:ea typeface="標楷體" panose="03000509000000000000" pitchFamily="65" charset="-120"/>
                <a:cs typeface="Times New Roman" panose="02020603050405020304" pitchFamily="18" charset="0"/>
              </a:rPr>
              <a:t>. </a:t>
            </a:r>
            <a:r>
              <a:rPr lang="en-US" altLang="zh-TW" sz="1800" kern="100" dirty="0">
                <a:latin typeface="標楷體" panose="03000509000000000000" pitchFamily="65" charset="-120"/>
                <a:ea typeface="標楷體" panose="03000509000000000000" pitchFamily="65" charset="-120"/>
                <a:cs typeface="Times New Roman" panose="02020603050405020304" pitchFamily="18" charset="0"/>
              </a:rPr>
              <a:t>API</a:t>
            </a:r>
            <a:r>
              <a:rPr lang="zh-TW" altLang="zh-TW" sz="1800" kern="100" dirty="0">
                <a:latin typeface="標楷體" panose="03000509000000000000" pitchFamily="65" charset="-120"/>
                <a:ea typeface="標楷體" panose="03000509000000000000" pitchFamily="65" charset="-120"/>
                <a:cs typeface="Times New Roman" panose="02020603050405020304" pitchFamily="18" charset="0"/>
              </a:rPr>
              <a:t>的應用方案和問題解決？</a:t>
            </a:r>
          </a:p>
          <a:p>
            <a:pPr marL="0" indent="0">
              <a:lnSpc>
                <a:spcPct val="150000"/>
              </a:lnSpc>
              <a:buNone/>
            </a:pPr>
            <a:r>
              <a:rPr lang="en-US" altLang="zh-CN" sz="1800" kern="100" dirty="0">
                <a:latin typeface="標楷體" panose="03000509000000000000" pitchFamily="65" charset="-120"/>
                <a:ea typeface="標楷體" panose="03000509000000000000" pitchFamily="65" charset="-120"/>
                <a:cs typeface="Times New Roman" panose="02020603050405020304" pitchFamily="18" charset="0"/>
              </a:rPr>
              <a:t>- </a:t>
            </a:r>
            <a:r>
              <a:rPr lang="zh-TW" altLang="zh-TW" sz="1800" kern="100" dirty="0">
                <a:latin typeface="標楷體" panose="03000509000000000000" pitchFamily="65" charset="-120"/>
                <a:ea typeface="標楷體" panose="03000509000000000000" pitchFamily="65" charset="-120"/>
                <a:cs typeface="Times New Roman" panose="02020603050405020304" pitchFamily="18" charset="0"/>
              </a:rPr>
              <a:t>本專題應用多個</a:t>
            </a:r>
            <a:r>
              <a:rPr lang="en-US" altLang="zh-TW" sz="1800" kern="100" dirty="0">
                <a:latin typeface="標楷體" panose="03000509000000000000" pitchFamily="65" charset="-120"/>
                <a:ea typeface="標楷體" panose="03000509000000000000" pitchFamily="65" charset="-120"/>
                <a:cs typeface="Times New Roman" panose="02020603050405020304" pitchFamily="18" charset="0"/>
              </a:rPr>
              <a:t>API</a:t>
            </a:r>
            <a:r>
              <a:rPr lang="zh-TW" altLang="zh-TW" sz="1800" kern="100" dirty="0">
                <a:latin typeface="標楷體" panose="03000509000000000000" pitchFamily="65" charset="-120"/>
                <a:ea typeface="標楷體" panose="03000509000000000000" pitchFamily="65" charset="-120"/>
                <a:cs typeface="Times New Roman" panose="02020603050405020304" pitchFamily="18" charset="0"/>
              </a:rPr>
              <a:t>服務，包括台灣中央氣象局、</a:t>
            </a:r>
            <a:r>
              <a:rPr lang="en-US" altLang="zh-TW" sz="1800" kern="100" dirty="0">
                <a:latin typeface="標楷體" panose="03000509000000000000" pitchFamily="65" charset="-120"/>
                <a:ea typeface="標楷體" panose="03000509000000000000" pitchFamily="65" charset="-120"/>
                <a:cs typeface="Times New Roman" panose="02020603050405020304" pitchFamily="18" charset="0"/>
              </a:rPr>
              <a:t>Google Cloud Speech-to-Text API</a:t>
            </a:r>
            <a:r>
              <a:rPr lang="zh-TW" altLang="zh-TW" sz="1800" kern="100" dirty="0">
                <a:latin typeface="標楷體" panose="03000509000000000000" pitchFamily="65" charset="-120"/>
                <a:ea typeface="標楷體" panose="03000509000000000000" pitchFamily="65" charset="-120"/>
                <a:cs typeface="Times New Roman" panose="02020603050405020304" pitchFamily="18" charset="0"/>
              </a:rPr>
              <a:t>等，</a:t>
            </a:r>
            <a:r>
              <a:rPr lang="en-US" altLang="zh-TW" sz="1800" kern="100" dirty="0">
                <a:latin typeface="標楷體" panose="03000509000000000000" pitchFamily="65" charset="-120"/>
                <a:ea typeface="標楷體" panose="03000509000000000000" pitchFamily="65" charset="-120"/>
                <a:cs typeface="Times New Roman" panose="02020603050405020304" pitchFamily="18" charset="0"/>
              </a:rPr>
              <a:t>API </a:t>
            </a:r>
            <a:r>
              <a:rPr lang="zh-TW" altLang="zh-TW" sz="1800" kern="100" dirty="0">
                <a:latin typeface="標楷體" panose="03000509000000000000" pitchFamily="65" charset="-120"/>
                <a:ea typeface="標楷體" panose="03000509000000000000" pitchFamily="65" charset="-120"/>
                <a:cs typeface="Times New Roman" panose="02020603050405020304" pitchFamily="18" charset="0"/>
              </a:rPr>
              <a:t>應用程式介面等於一個賬戶的一把鑰匙獨一無二的，每一個賬戶都有各自的計算費用的條款，例如台灣中央氣象局每天只可以訪問</a:t>
            </a:r>
            <a:r>
              <a:rPr lang="en-US" altLang="zh-TW" sz="1800" kern="100" dirty="0">
                <a:latin typeface="標楷體" panose="03000509000000000000" pitchFamily="65" charset="-120"/>
                <a:ea typeface="標楷體" panose="03000509000000000000" pitchFamily="65" charset="-120"/>
                <a:cs typeface="Times New Roman" panose="02020603050405020304" pitchFamily="18" charset="0"/>
              </a:rPr>
              <a:t>5000</a:t>
            </a:r>
            <a:r>
              <a:rPr lang="zh-TW" altLang="zh-TW" sz="1800" kern="100" dirty="0">
                <a:latin typeface="標楷體" panose="03000509000000000000" pitchFamily="65" charset="-120"/>
                <a:ea typeface="標楷體" panose="03000509000000000000" pitchFamily="65" charset="-120"/>
                <a:cs typeface="Times New Roman" panose="02020603050405020304" pitchFamily="18" charset="0"/>
              </a:rPr>
              <a:t>次獲得數據，要如何突破這個限制，可以多註冊賬戶更改</a:t>
            </a:r>
            <a:r>
              <a:rPr lang="en-US" altLang="zh-TW" sz="1800" kern="100" dirty="0">
                <a:latin typeface="標楷體" panose="03000509000000000000" pitchFamily="65" charset="-120"/>
                <a:ea typeface="標楷體" panose="03000509000000000000" pitchFamily="65" charset="-120"/>
                <a:cs typeface="Times New Roman" panose="02020603050405020304" pitchFamily="18" charset="0"/>
              </a:rPr>
              <a:t>API</a:t>
            </a:r>
            <a:r>
              <a:rPr lang="zh-TW" altLang="zh-TW" sz="1800" kern="100" dirty="0">
                <a:latin typeface="標楷體" panose="03000509000000000000" pitchFamily="65" charset="-120"/>
                <a:ea typeface="標楷體" panose="03000509000000000000" pitchFamily="65" charset="-120"/>
                <a:cs typeface="Times New Roman" panose="02020603050405020304" pitchFamily="18" charset="0"/>
              </a:rPr>
              <a:t>的密鑰，也是一個不錯免費的方法。</a:t>
            </a:r>
            <a:endParaRPr lang="zh-TW" altLang="en-US" sz="1800" kern="100" dirty="0">
              <a:latin typeface="標楷體" panose="03000509000000000000" pitchFamily="65" charset="-120"/>
              <a:ea typeface="標楷體" panose="03000509000000000000" pitchFamily="65" charset="-120"/>
              <a:cs typeface="Times New Roman" panose="02020603050405020304" pitchFamily="18" charset="0"/>
            </a:endParaRPr>
          </a:p>
        </p:txBody>
      </p:sp>
    </p:spTree>
    <p:extLst>
      <p:ext uri="{BB962C8B-B14F-4D97-AF65-F5344CB8AC3E}">
        <p14:creationId xmlns:p14="http://schemas.microsoft.com/office/powerpoint/2010/main" val="23458687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標題 1">
            <a:extLst>
              <a:ext uri="{FF2B5EF4-FFF2-40B4-BE49-F238E27FC236}">
                <a16:creationId xmlns:a16="http://schemas.microsoft.com/office/drawing/2014/main" id="{82902F46-389F-9850-DC92-E566CEFD2343}"/>
              </a:ext>
            </a:extLst>
          </p:cNvPr>
          <p:cNvSpPr>
            <a:spLocks noGrp="1"/>
          </p:cNvSpPr>
          <p:nvPr>
            <p:ph type="title"/>
          </p:nvPr>
        </p:nvSpPr>
        <p:spPr>
          <a:xfrm>
            <a:off x="686834" y="591344"/>
            <a:ext cx="3200400" cy="5585619"/>
          </a:xfrm>
        </p:spPr>
        <p:txBody>
          <a:bodyPr>
            <a:normAutofit/>
          </a:bodyPr>
          <a:lstStyle/>
          <a:p>
            <a:r>
              <a:rPr lang="zh-CN" altLang="en-US" dirty="0">
                <a:solidFill>
                  <a:srgbClr val="FFFFFF"/>
                </a:solidFill>
              </a:rPr>
              <a:t>結論</a:t>
            </a:r>
          </a:p>
        </p:txBody>
      </p:sp>
      <p:sp>
        <p:nvSpPr>
          <p:cNvPr id="43" name="Arc 42">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內容版面配置區 3">
            <a:extLst>
              <a:ext uri="{FF2B5EF4-FFF2-40B4-BE49-F238E27FC236}">
                <a16:creationId xmlns:a16="http://schemas.microsoft.com/office/drawing/2014/main" id="{8693F230-3DF9-B3B7-4804-A4AF13D8DF0F}"/>
              </a:ext>
            </a:extLst>
          </p:cNvPr>
          <p:cNvSpPr>
            <a:spLocks noGrp="1"/>
          </p:cNvSpPr>
          <p:nvPr>
            <p:ph idx="1"/>
          </p:nvPr>
        </p:nvSpPr>
        <p:spPr>
          <a:xfrm>
            <a:off x="4447308" y="591344"/>
            <a:ext cx="6906491" cy="5585619"/>
          </a:xfrm>
        </p:spPr>
        <p:txBody>
          <a:bodyPr anchor="ctr">
            <a:normAutofit/>
          </a:bodyPr>
          <a:lstStyle/>
          <a:p>
            <a:pPr>
              <a:lnSpc>
                <a:spcPct val="100000"/>
              </a:lnSpc>
            </a:pPr>
            <a:r>
              <a:rPr lang="zh-CN" altLang="en-US" sz="2400" dirty="0">
                <a:latin typeface="標楷體" panose="03000509000000000000" pitchFamily="65" charset="-120"/>
                <a:ea typeface="標楷體" panose="03000509000000000000" pitchFamily="65" charset="-120"/>
                <a:cs typeface="Times New Roman" panose="02020603050405020304" pitchFamily="18" charset="0"/>
              </a:rPr>
              <a:t>個人</a:t>
            </a:r>
            <a:r>
              <a:rPr lang="zh-TW" altLang="zh-TW" sz="2400" dirty="0">
                <a:latin typeface="標楷體" panose="03000509000000000000" pitchFamily="65" charset="-120"/>
                <a:ea typeface="標楷體" panose="03000509000000000000" pitchFamily="65" charset="-120"/>
                <a:cs typeface="Times New Roman" panose="02020603050405020304" pitchFamily="18" charset="0"/>
              </a:rPr>
              <a:t>從零開始建構軟硬體</a:t>
            </a:r>
            <a:r>
              <a:rPr lang="zh-CN" altLang="en-US" sz="2400" dirty="0">
                <a:latin typeface="標楷體" panose="03000509000000000000" pitchFamily="65" charset="-120"/>
                <a:ea typeface="標楷體" panose="03000509000000000000" pitchFamily="65" charset="-120"/>
                <a:cs typeface="Times New Roman" panose="02020603050405020304" pitchFamily="18" charset="0"/>
              </a:rPr>
              <a:t>，</a:t>
            </a:r>
            <a:r>
              <a:rPr lang="zh-TW" altLang="zh-TW" sz="2400" dirty="0">
                <a:effectLst/>
                <a:latin typeface="標楷體" panose="03000509000000000000" pitchFamily="65" charset="-120"/>
                <a:ea typeface="標楷體" panose="03000509000000000000" pitchFamily="65" charset="-120"/>
                <a:cs typeface="Times New Roman" panose="02020603050405020304" pitchFamily="18" charset="0"/>
              </a:rPr>
              <a:t>運用多方面的前後端架構建立系統</a:t>
            </a:r>
            <a:endParaRPr lang="en-US" altLang="zh-TW" sz="2400" dirty="0">
              <a:effectLst/>
              <a:latin typeface="標楷體" panose="03000509000000000000" pitchFamily="65" charset="-120"/>
              <a:ea typeface="標楷體" panose="03000509000000000000" pitchFamily="65" charset="-120"/>
              <a:cs typeface="Times New Roman" panose="02020603050405020304" pitchFamily="18" charset="0"/>
            </a:endParaRPr>
          </a:p>
          <a:p>
            <a:pPr>
              <a:lnSpc>
                <a:spcPct val="100000"/>
              </a:lnSpc>
            </a:pPr>
            <a:r>
              <a:rPr lang="zh-TW" altLang="zh-TW" sz="2400" dirty="0">
                <a:effectLst/>
                <a:latin typeface="標楷體" panose="03000509000000000000" pitchFamily="65" charset="-120"/>
                <a:ea typeface="標楷體" panose="03000509000000000000" pitchFamily="65" charset="-120"/>
                <a:cs typeface="Times New Roman" panose="02020603050405020304" pitchFamily="18" charset="0"/>
              </a:rPr>
              <a:t>運用</a:t>
            </a:r>
            <a:r>
              <a:rPr lang="en-US" altLang="zh-TW" sz="2400" dirty="0">
                <a:effectLst/>
                <a:latin typeface="標楷體" panose="03000509000000000000" pitchFamily="65" charset="-120"/>
                <a:ea typeface="標楷體" panose="03000509000000000000" pitchFamily="65" charset="-120"/>
                <a:cs typeface="Times New Roman" panose="02020603050405020304" pitchFamily="18" charset="0"/>
              </a:rPr>
              <a:t>ARM</a:t>
            </a:r>
            <a:r>
              <a:rPr lang="zh-TW" altLang="zh-TW" sz="2400" dirty="0">
                <a:effectLst/>
                <a:latin typeface="標楷體" panose="03000509000000000000" pitchFamily="65" charset="-120"/>
                <a:ea typeface="標楷體" panose="03000509000000000000" pitchFamily="65" charset="-120"/>
                <a:cs typeface="Times New Roman" panose="02020603050405020304" pitchFamily="18" charset="0"/>
              </a:rPr>
              <a:t>架構來建立主機控制端作為資料轉發中心伺服器系統</a:t>
            </a:r>
            <a:r>
              <a:rPr lang="zh-CN" altLang="en-US" sz="2400" dirty="0">
                <a:effectLst/>
                <a:latin typeface="標楷體" panose="03000509000000000000" pitchFamily="65" charset="-120"/>
                <a:ea typeface="標楷體" panose="03000509000000000000" pitchFamily="65" charset="-120"/>
                <a:cs typeface="Times New Roman" panose="02020603050405020304" pitchFamily="18" charset="0"/>
              </a:rPr>
              <a:t>，</a:t>
            </a:r>
            <a:r>
              <a:rPr lang="zh-TW" altLang="zh-TW" sz="2400" kern="100" dirty="0">
                <a:effectLst/>
                <a:latin typeface="標楷體" panose="03000509000000000000" pitchFamily="65" charset="-120"/>
                <a:ea typeface="標楷體" panose="03000509000000000000" pitchFamily="65" charset="-120"/>
                <a:cs typeface="Times New Roman" panose="02020603050405020304" pitchFamily="18" charset="0"/>
              </a:rPr>
              <a:t>結合自行架構的</a:t>
            </a:r>
            <a:r>
              <a:rPr lang="en-US" altLang="zh-TW" sz="2400" kern="100" dirty="0">
                <a:effectLst/>
                <a:latin typeface="標楷體" panose="03000509000000000000" pitchFamily="65" charset="-120"/>
                <a:ea typeface="標楷體" panose="03000509000000000000" pitchFamily="65" charset="-120"/>
                <a:cs typeface="Times New Roman" panose="02020603050405020304" pitchFamily="18" charset="0"/>
              </a:rPr>
              <a:t>SQL</a:t>
            </a:r>
            <a:r>
              <a:rPr lang="zh-TW" altLang="zh-TW" sz="2400" kern="100" dirty="0">
                <a:effectLst/>
                <a:latin typeface="標楷體" panose="03000509000000000000" pitchFamily="65" charset="-120"/>
                <a:ea typeface="標楷體" panose="03000509000000000000" pitchFamily="65" charset="-120"/>
                <a:cs typeface="Times New Roman" panose="02020603050405020304" pitchFamily="18" charset="0"/>
              </a:rPr>
              <a:t>雲端資料庫以及</a:t>
            </a:r>
            <a:r>
              <a:rPr lang="en-US" altLang="zh-TW" sz="2400" kern="100" dirty="0">
                <a:effectLst/>
                <a:latin typeface="標楷體" panose="03000509000000000000" pitchFamily="65" charset="-120"/>
                <a:ea typeface="標楷體" panose="03000509000000000000" pitchFamily="65" charset="-120"/>
                <a:cs typeface="Times New Roman" panose="02020603050405020304" pitchFamily="18" charset="0"/>
              </a:rPr>
              <a:t>PHP</a:t>
            </a:r>
            <a:r>
              <a:rPr lang="zh-TW" altLang="zh-TW" sz="2400" kern="100" dirty="0">
                <a:effectLst/>
                <a:latin typeface="標楷體" panose="03000509000000000000" pitchFamily="65" charset="-120"/>
                <a:ea typeface="標楷體" panose="03000509000000000000" pitchFamily="65" charset="-120"/>
                <a:cs typeface="Times New Roman" panose="02020603050405020304" pitchFamily="18" charset="0"/>
              </a:rPr>
              <a:t>網站軟體</a:t>
            </a:r>
            <a:endParaRPr lang="en-US" altLang="zh-TW" sz="2400" kern="100" dirty="0">
              <a:effectLst/>
              <a:latin typeface="標楷體" panose="03000509000000000000" pitchFamily="65" charset="-120"/>
              <a:ea typeface="標楷體" panose="03000509000000000000" pitchFamily="65" charset="-120"/>
              <a:cs typeface="Times New Roman" panose="02020603050405020304" pitchFamily="18" charset="0"/>
            </a:endParaRPr>
          </a:p>
          <a:p>
            <a:pPr>
              <a:lnSpc>
                <a:spcPct val="100000"/>
              </a:lnSpc>
            </a:pPr>
            <a:r>
              <a:rPr lang="zh-TW" altLang="zh-TW" sz="2400" kern="100" dirty="0">
                <a:effectLst/>
                <a:latin typeface="標楷體" panose="03000509000000000000" pitchFamily="65" charset="-120"/>
                <a:ea typeface="標楷體" panose="03000509000000000000" pitchFamily="65" charset="-120"/>
                <a:cs typeface="Times New Roman" panose="02020603050405020304" pitchFamily="18" charset="0"/>
              </a:rPr>
              <a:t>匯入</a:t>
            </a:r>
            <a:r>
              <a:rPr lang="en-US" altLang="zh-TW" sz="2400" kern="100" dirty="0">
                <a:latin typeface="標楷體" panose="03000509000000000000" pitchFamily="65" charset="-120"/>
                <a:ea typeface="標楷體" panose="03000509000000000000" pitchFamily="65" charset="-120"/>
                <a:cs typeface="Times New Roman" panose="02020603050405020304" pitchFamily="18" charset="0"/>
              </a:rPr>
              <a:t>ESP32</a:t>
            </a:r>
            <a:r>
              <a:rPr lang="zh-TW" altLang="zh-TW" sz="2400" kern="100" dirty="0">
                <a:effectLst/>
                <a:latin typeface="標楷體" panose="03000509000000000000" pitchFamily="65" charset="-120"/>
                <a:ea typeface="標楷體" panose="03000509000000000000" pitchFamily="65" charset="-120"/>
                <a:cs typeface="Times New Roman" panose="02020603050405020304" pitchFamily="18" charset="0"/>
              </a:rPr>
              <a:t>單晶片微控制器傳輸感應器的資訊</a:t>
            </a:r>
            <a:endParaRPr lang="en-US" altLang="zh-TW" sz="2400" kern="100" dirty="0">
              <a:effectLst/>
              <a:latin typeface="標楷體" panose="03000509000000000000" pitchFamily="65" charset="-120"/>
              <a:ea typeface="標楷體" panose="03000509000000000000" pitchFamily="65" charset="-120"/>
              <a:cs typeface="Times New Roman" panose="02020603050405020304" pitchFamily="18" charset="0"/>
            </a:endParaRPr>
          </a:p>
          <a:p>
            <a:pPr>
              <a:lnSpc>
                <a:spcPct val="100000"/>
              </a:lnSpc>
            </a:pPr>
            <a:r>
              <a:rPr lang="zh-TW" altLang="zh-TW" sz="2400" kern="100" dirty="0">
                <a:effectLst/>
                <a:latin typeface="標楷體" panose="03000509000000000000" pitchFamily="65" charset="-120"/>
                <a:ea typeface="標楷體" panose="03000509000000000000" pitchFamily="65" charset="-120"/>
                <a:cs typeface="Times New Roman" panose="02020603050405020304" pitchFamily="18" charset="0"/>
              </a:rPr>
              <a:t>網站查詢動態即時資訊及</a:t>
            </a:r>
            <a:r>
              <a:rPr lang="en-US" altLang="zh-TW" sz="2400" kern="100" dirty="0">
                <a:effectLst/>
                <a:latin typeface="標楷體" panose="03000509000000000000" pitchFamily="65" charset="-120"/>
                <a:ea typeface="標楷體" panose="03000509000000000000" pitchFamily="65" charset="-120"/>
                <a:cs typeface="Times New Roman" panose="02020603050405020304" pitchFamily="18" charset="0"/>
              </a:rPr>
              <a:t>Line API</a:t>
            </a:r>
            <a:r>
              <a:rPr lang="zh-TW" altLang="zh-TW" sz="2400" kern="100" dirty="0">
                <a:effectLst/>
                <a:latin typeface="標楷體" panose="03000509000000000000" pitchFamily="65" charset="-120"/>
                <a:ea typeface="標楷體" panose="03000509000000000000" pitchFamily="65" charset="-120"/>
                <a:cs typeface="Times New Roman" panose="02020603050405020304" pitchFamily="18" charset="0"/>
              </a:rPr>
              <a:t>雙向推送的功能，搭建一套完整的系統雙向錄音通話、即時可視化數據及緊急通知功能</a:t>
            </a:r>
            <a:endParaRPr lang="en-US" altLang="zh-TW" sz="2400" kern="100" dirty="0">
              <a:effectLst/>
              <a:latin typeface="標楷體" panose="03000509000000000000" pitchFamily="65" charset="-120"/>
              <a:ea typeface="標楷體" panose="03000509000000000000" pitchFamily="65" charset="-120"/>
              <a:cs typeface="Times New Roman" panose="02020603050405020304" pitchFamily="18" charset="0"/>
            </a:endParaRPr>
          </a:p>
        </p:txBody>
      </p:sp>
    </p:spTree>
    <p:extLst>
      <p:ext uri="{BB962C8B-B14F-4D97-AF65-F5344CB8AC3E}">
        <p14:creationId xmlns:p14="http://schemas.microsoft.com/office/powerpoint/2010/main" val="23535084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標題 1">
            <a:extLst>
              <a:ext uri="{FF2B5EF4-FFF2-40B4-BE49-F238E27FC236}">
                <a16:creationId xmlns:a16="http://schemas.microsoft.com/office/drawing/2014/main" id="{82902F46-389F-9850-DC92-E566CEFD2343}"/>
              </a:ext>
            </a:extLst>
          </p:cNvPr>
          <p:cNvSpPr>
            <a:spLocks noGrp="1"/>
          </p:cNvSpPr>
          <p:nvPr>
            <p:ph type="title"/>
          </p:nvPr>
        </p:nvSpPr>
        <p:spPr>
          <a:xfrm>
            <a:off x="686834" y="591344"/>
            <a:ext cx="3200400" cy="5585619"/>
          </a:xfrm>
        </p:spPr>
        <p:txBody>
          <a:bodyPr>
            <a:normAutofit/>
          </a:bodyPr>
          <a:lstStyle/>
          <a:p>
            <a:r>
              <a:rPr lang="zh-CN" altLang="en-US" dirty="0">
                <a:solidFill>
                  <a:srgbClr val="FFFFFF"/>
                </a:solidFill>
              </a:rPr>
              <a:t>未來優化</a:t>
            </a:r>
          </a:p>
        </p:txBody>
      </p:sp>
      <p:sp>
        <p:nvSpPr>
          <p:cNvPr id="43" name="Arc 42">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內容版面配置區 3">
            <a:extLst>
              <a:ext uri="{FF2B5EF4-FFF2-40B4-BE49-F238E27FC236}">
                <a16:creationId xmlns:a16="http://schemas.microsoft.com/office/drawing/2014/main" id="{8693F230-3DF9-B3B7-4804-A4AF13D8DF0F}"/>
              </a:ext>
            </a:extLst>
          </p:cNvPr>
          <p:cNvSpPr>
            <a:spLocks noGrp="1"/>
          </p:cNvSpPr>
          <p:nvPr>
            <p:ph idx="1"/>
          </p:nvPr>
        </p:nvSpPr>
        <p:spPr>
          <a:xfrm>
            <a:off x="4447308" y="591344"/>
            <a:ext cx="6906491" cy="5585619"/>
          </a:xfrm>
        </p:spPr>
        <p:txBody>
          <a:bodyPr anchor="ctr">
            <a:normAutofit/>
          </a:bodyPr>
          <a:lstStyle/>
          <a:p>
            <a:pPr>
              <a:lnSpc>
                <a:spcPct val="100000"/>
              </a:lnSpc>
            </a:pPr>
            <a:r>
              <a:rPr lang="zh-TW" altLang="zh-TW" sz="2400" kern="100" dirty="0">
                <a:effectLst/>
                <a:latin typeface="標楷體" panose="03000509000000000000" pitchFamily="65" charset="-120"/>
                <a:ea typeface="標楷體" panose="03000509000000000000" pitchFamily="65" charset="-120"/>
                <a:cs typeface="Times New Roman" panose="02020603050405020304" pitchFamily="18" charset="0"/>
              </a:rPr>
              <a:t>加上更多不同形態的感應器來交叉感測</a:t>
            </a:r>
            <a:endParaRPr lang="en-US" altLang="zh-TW" sz="2400" kern="100" dirty="0">
              <a:effectLst/>
              <a:latin typeface="標楷體" panose="03000509000000000000" pitchFamily="65" charset="-120"/>
              <a:ea typeface="標楷體" panose="03000509000000000000" pitchFamily="65" charset="-120"/>
              <a:cs typeface="Times New Roman" panose="02020603050405020304" pitchFamily="18" charset="0"/>
            </a:endParaRPr>
          </a:p>
          <a:p>
            <a:pPr>
              <a:lnSpc>
                <a:spcPct val="100000"/>
              </a:lnSpc>
            </a:pPr>
            <a:r>
              <a:rPr lang="zh-TW" altLang="zh-TW" sz="2400" kern="100" dirty="0">
                <a:effectLst/>
                <a:latin typeface="標楷體" panose="03000509000000000000" pitchFamily="65" charset="-120"/>
                <a:ea typeface="標楷體" panose="03000509000000000000" pitchFamily="65" charset="-120"/>
                <a:cs typeface="Times New Roman" panose="02020603050405020304" pitchFamily="18" charset="0"/>
              </a:rPr>
              <a:t>例如家中易燃氣體或，長者心跳檢測等，讓失救的機會不再存在</a:t>
            </a:r>
            <a:endParaRPr lang="en-US" altLang="zh-TW" sz="2400" kern="100" dirty="0">
              <a:effectLst/>
              <a:latin typeface="標楷體" panose="03000509000000000000" pitchFamily="65" charset="-120"/>
              <a:ea typeface="標楷體" panose="03000509000000000000" pitchFamily="65" charset="-120"/>
              <a:cs typeface="Times New Roman" panose="02020603050405020304" pitchFamily="18" charset="0"/>
            </a:endParaRPr>
          </a:p>
          <a:p>
            <a:pPr>
              <a:lnSpc>
                <a:spcPct val="100000"/>
              </a:lnSpc>
            </a:pPr>
            <a:r>
              <a:rPr lang="zh-CN" altLang="en-US" sz="2400" kern="100" dirty="0">
                <a:effectLst/>
                <a:latin typeface="標楷體" panose="03000509000000000000" pitchFamily="65" charset="-120"/>
                <a:ea typeface="標楷體" panose="03000509000000000000" pitchFamily="65" charset="-120"/>
                <a:cs typeface="Times New Roman" panose="02020603050405020304" pitchFamily="18" charset="0"/>
              </a:rPr>
              <a:t>優化</a:t>
            </a:r>
            <a:r>
              <a:rPr lang="en-US" altLang="zh-CN" sz="2400" kern="100" dirty="0">
                <a:effectLst/>
                <a:latin typeface="標楷體" panose="03000509000000000000" pitchFamily="65" charset="-120"/>
                <a:ea typeface="標楷體" panose="03000509000000000000" pitchFamily="65" charset="-120"/>
                <a:cs typeface="Times New Roman" panose="02020603050405020304" pitchFamily="18" charset="0"/>
              </a:rPr>
              <a:t>PCB</a:t>
            </a:r>
            <a:r>
              <a:rPr lang="zh-CN" altLang="en-US" sz="2400" kern="100" dirty="0">
                <a:effectLst/>
                <a:latin typeface="標楷體" panose="03000509000000000000" pitchFamily="65" charset="-120"/>
                <a:ea typeface="標楷體" panose="03000509000000000000" pitchFamily="65" charset="-120"/>
                <a:cs typeface="Times New Roman" panose="02020603050405020304" pitchFamily="18" charset="0"/>
              </a:rPr>
              <a:t>的設計和大小</a:t>
            </a:r>
            <a:endParaRPr lang="en-US" altLang="zh-TW" sz="2400" kern="100" dirty="0">
              <a:effectLst/>
              <a:latin typeface="標楷體" panose="03000509000000000000" pitchFamily="65" charset="-120"/>
              <a:ea typeface="標楷體" panose="03000509000000000000" pitchFamily="65" charset="-120"/>
              <a:cs typeface="Times New Roman" panose="02020603050405020304" pitchFamily="18" charset="0"/>
            </a:endParaRPr>
          </a:p>
          <a:p>
            <a:pPr>
              <a:lnSpc>
                <a:spcPct val="100000"/>
              </a:lnSpc>
            </a:pPr>
            <a:r>
              <a:rPr lang="zh-TW" altLang="zh-TW" sz="2400" kern="100" dirty="0">
                <a:effectLst/>
                <a:latin typeface="標楷體" panose="03000509000000000000" pitchFamily="65" charset="-120"/>
                <a:ea typeface="標楷體" panose="03000509000000000000" pitchFamily="65" charset="-120"/>
                <a:cs typeface="Times New Roman" panose="02020603050405020304" pitchFamily="18" charset="0"/>
              </a:rPr>
              <a:t>同時希望擴展結合</a:t>
            </a:r>
            <a:r>
              <a:rPr lang="en-US" altLang="zh-TW" sz="2400" kern="100" dirty="0">
                <a:effectLst/>
                <a:latin typeface="標楷體" panose="03000509000000000000" pitchFamily="65" charset="-120"/>
                <a:ea typeface="標楷體" panose="03000509000000000000" pitchFamily="65" charset="-120"/>
                <a:cs typeface="Times New Roman" panose="02020603050405020304" pitchFamily="18" charset="0"/>
              </a:rPr>
              <a:t>4G/5G</a:t>
            </a:r>
            <a:r>
              <a:rPr lang="zh-TW" altLang="zh-TW" sz="2400" kern="100" dirty="0">
                <a:effectLst/>
                <a:latin typeface="標楷體" panose="03000509000000000000" pitchFamily="65" charset="-120"/>
                <a:ea typeface="標楷體" panose="03000509000000000000" pitchFamily="65" charset="-120"/>
                <a:cs typeface="Times New Roman" panose="02020603050405020304" pitchFamily="18" charset="0"/>
              </a:rPr>
              <a:t>或物聯網功能，甚至配合消防救護單位自動報警及通知家屬能夠更完整更加便利的功能</a:t>
            </a:r>
          </a:p>
        </p:txBody>
      </p:sp>
    </p:spTree>
    <p:extLst>
      <p:ext uri="{BB962C8B-B14F-4D97-AF65-F5344CB8AC3E}">
        <p14:creationId xmlns:p14="http://schemas.microsoft.com/office/powerpoint/2010/main" val="18887904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標題 1">
            <a:extLst>
              <a:ext uri="{FF2B5EF4-FFF2-40B4-BE49-F238E27FC236}">
                <a16:creationId xmlns:a16="http://schemas.microsoft.com/office/drawing/2014/main" id="{82902F46-389F-9850-DC92-E566CEFD2343}"/>
              </a:ext>
            </a:extLst>
          </p:cNvPr>
          <p:cNvSpPr>
            <a:spLocks noGrp="1"/>
          </p:cNvSpPr>
          <p:nvPr>
            <p:ph type="title"/>
          </p:nvPr>
        </p:nvSpPr>
        <p:spPr>
          <a:xfrm>
            <a:off x="838200" y="365125"/>
            <a:ext cx="10515600" cy="1325563"/>
          </a:xfrm>
        </p:spPr>
        <p:txBody>
          <a:bodyPr>
            <a:normAutofit/>
          </a:bodyPr>
          <a:lstStyle/>
          <a:p>
            <a:r>
              <a:rPr lang="zh-CN" altLang="en-US" sz="5400" dirty="0"/>
              <a:t>個人啟發</a:t>
            </a:r>
          </a:p>
        </p:txBody>
      </p:sp>
      <p:sp>
        <p:nvSpPr>
          <p:cNvPr id="18"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內容版面配置區 4">
            <a:extLst>
              <a:ext uri="{FF2B5EF4-FFF2-40B4-BE49-F238E27FC236}">
                <a16:creationId xmlns:a16="http://schemas.microsoft.com/office/drawing/2014/main" id="{EC33F634-490A-64FA-45D6-92C3A3FA55C4}"/>
              </a:ext>
            </a:extLst>
          </p:cNvPr>
          <p:cNvSpPr>
            <a:spLocks noGrp="1"/>
          </p:cNvSpPr>
          <p:nvPr>
            <p:ph idx="1"/>
          </p:nvPr>
        </p:nvSpPr>
        <p:spPr>
          <a:xfrm>
            <a:off x="838200" y="1929384"/>
            <a:ext cx="10515600" cy="4251960"/>
          </a:xfrm>
        </p:spPr>
        <p:txBody>
          <a:bodyPr>
            <a:normAutofit lnSpcReduction="10000"/>
          </a:bodyPr>
          <a:lstStyle/>
          <a:p>
            <a:pPr>
              <a:lnSpc>
                <a:spcPct val="150000"/>
              </a:lnSpc>
            </a:pPr>
            <a:r>
              <a:rPr lang="zh-TW" altLang="zh-TW" sz="2200" dirty="0">
                <a:effectLst/>
                <a:ea typeface="標楷體" panose="03000509000000000000" pitchFamily="65" charset="-120"/>
                <a:cs typeface="Times New Roman" panose="02020603050405020304" pitchFamily="18" charset="0"/>
              </a:rPr>
              <a:t>決策時，需要更加謹慎和深思熟慮</a:t>
            </a:r>
            <a:endParaRPr lang="en-US" altLang="zh-TW" sz="2200" dirty="0">
              <a:effectLst/>
              <a:ea typeface="標楷體" panose="03000509000000000000" pitchFamily="65" charset="-120"/>
              <a:cs typeface="Times New Roman" panose="02020603050405020304" pitchFamily="18" charset="0"/>
            </a:endParaRPr>
          </a:p>
          <a:p>
            <a:pPr>
              <a:lnSpc>
                <a:spcPct val="150000"/>
              </a:lnSpc>
            </a:pPr>
            <a:r>
              <a:rPr lang="zh-TW" altLang="zh-TW" sz="2200" dirty="0">
                <a:effectLst/>
                <a:ea typeface="標楷體" panose="03000509000000000000" pitchFamily="65" charset="-120"/>
                <a:cs typeface="Times New Roman" panose="02020603050405020304" pitchFamily="18" charset="0"/>
              </a:rPr>
              <a:t>在購買元件時過於輕率，導致了浪費資源</a:t>
            </a:r>
            <a:endParaRPr lang="en-US" altLang="zh-TW" sz="2200" dirty="0">
              <a:effectLst/>
              <a:ea typeface="標楷體" panose="03000509000000000000" pitchFamily="65" charset="-120"/>
              <a:cs typeface="Times New Roman" panose="02020603050405020304" pitchFamily="18" charset="0"/>
            </a:endParaRPr>
          </a:p>
          <a:p>
            <a:pPr>
              <a:lnSpc>
                <a:spcPct val="150000"/>
              </a:lnSpc>
            </a:pPr>
            <a:r>
              <a:rPr lang="zh-TW" altLang="en-US" sz="2200" dirty="0">
                <a:latin typeface="標楷體" panose="03000509000000000000" pitchFamily="65" charset="-120"/>
                <a:ea typeface="標楷體" panose="03000509000000000000" pitchFamily="65" charset="-120"/>
              </a:rPr>
              <a:t>應當瞭解元件的特性再作分類選擇，避免重複購買</a:t>
            </a:r>
            <a:endParaRPr lang="en-US" altLang="zh-TW" sz="2200" dirty="0">
              <a:latin typeface="標楷體" panose="03000509000000000000" pitchFamily="65" charset="-120"/>
              <a:ea typeface="標楷體" panose="03000509000000000000" pitchFamily="65" charset="-120"/>
            </a:endParaRPr>
          </a:p>
          <a:p>
            <a:pPr>
              <a:lnSpc>
                <a:spcPct val="150000"/>
              </a:lnSpc>
            </a:pPr>
            <a:r>
              <a:rPr lang="zh-TW" altLang="zh-TW" sz="2200" dirty="0">
                <a:effectLst/>
                <a:latin typeface="標楷體" panose="03000509000000000000" pitchFamily="65" charset="-120"/>
                <a:ea typeface="標楷體" panose="03000509000000000000" pitchFamily="65" charset="-120"/>
                <a:cs typeface="Times New Roman" panose="02020603050405020304" pitchFamily="18" charset="0"/>
              </a:rPr>
              <a:t>犯錯的機會</a:t>
            </a:r>
            <a:r>
              <a:rPr lang="zh-CN" altLang="en-US" sz="2200" dirty="0">
                <a:effectLst/>
                <a:latin typeface="標楷體" panose="03000509000000000000" pitchFamily="65" charset="-120"/>
                <a:ea typeface="標楷體" panose="03000509000000000000" pitchFamily="65" charset="-120"/>
                <a:cs typeface="Times New Roman" panose="02020603050405020304" pitchFamily="18" charset="0"/>
              </a:rPr>
              <a:t>，</a:t>
            </a:r>
            <a:r>
              <a:rPr lang="zh-TW" altLang="zh-TW" sz="2200" dirty="0">
                <a:effectLst/>
                <a:latin typeface="標楷體" panose="03000509000000000000" pitchFamily="65" charset="-120"/>
                <a:ea typeface="標楷體" panose="03000509000000000000" pitchFamily="65" charset="-120"/>
                <a:cs typeface="Times New Roman" panose="02020603050405020304" pitchFamily="18" charset="0"/>
              </a:rPr>
              <a:t>避免重蹈覆轍</a:t>
            </a:r>
            <a:endParaRPr lang="en-US" altLang="zh-TW" sz="2200" dirty="0">
              <a:effectLst/>
              <a:latin typeface="標楷體" panose="03000509000000000000" pitchFamily="65" charset="-120"/>
              <a:ea typeface="標楷體" panose="03000509000000000000" pitchFamily="65" charset="-120"/>
              <a:cs typeface="Times New Roman" panose="02020603050405020304" pitchFamily="18" charset="0"/>
            </a:endParaRPr>
          </a:p>
          <a:p>
            <a:pPr>
              <a:lnSpc>
                <a:spcPct val="150000"/>
              </a:lnSpc>
            </a:pPr>
            <a:r>
              <a:rPr lang="zh-CN" altLang="en-US" sz="2200" dirty="0">
                <a:latin typeface="標楷體" panose="03000509000000000000" pitchFamily="65" charset="-120"/>
                <a:ea typeface="標楷體" panose="03000509000000000000" pitchFamily="65" charset="-120"/>
              </a:rPr>
              <a:t>簡單的事情要做好、用心做</a:t>
            </a:r>
            <a:endParaRPr lang="zh-TW" altLang="en-US" sz="2200" dirty="0">
              <a:latin typeface="標楷體" panose="03000509000000000000" pitchFamily="65" charset="-120"/>
              <a:ea typeface="標楷體" panose="03000509000000000000" pitchFamily="65" charset="-120"/>
            </a:endParaRPr>
          </a:p>
          <a:p>
            <a:pPr>
              <a:lnSpc>
                <a:spcPct val="150000"/>
              </a:lnSpc>
            </a:pPr>
            <a:r>
              <a:rPr lang="en-US" altLang="zh-CN" sz="2200" dirty="0">
                <a:effectLst/>
                <a:ea typeface="標楷體" panose="03000509000000000000" pitchFamily="65" charset="-120"/>
                <a:cs typeface="Times New Roman" panose="02020603050405020304" pitchFamily="18" charset="0"/>
              </a:rPr>
              <a:t>PCB</a:t>
            </a:r>
            <a:r>
              <a:rPr lang="zh-CN" altLang="en-US" sz="2200" dirty="0">
                <a:effectLst/>
                <a:ea typeface="標楷體" panose="03000509000000000000" pitchFamily="65" charset="-120"/>
                <a:cs typeface="Times New Roman" panose="02020603050405020304" pitchFamily="18" charset="0"/>
              </a:rPr>
              <a:t>應用</a:t>
            </a:r>
            <a:r>
              <a:rPr lang="zh-TW" altLang="en-US" sz="2200" dirty="0">
                <a:effectLst/>
                <a:ea typeface="標楷體" panose="03000509000000000000" pitchFamily="65" charset="-120"/>
                <a:cs typeface="Times New Roman" panose="02020603050405020304" pitchFamily="18" charset="0"/>
              </a:rPr>
              <a:t>電子元件技術</a:t>
            </a:r>
            <a:r>
              <a:rPr lang="zh-CN" altLang="en-US" sz="2200" dirty="0">
                <a:effectLst/>
                <a:ea typeface="標楷體" panose="03000509000000000000" pitchFamily="65" charset="-120"/>
                <a:cs typeface="Times New Roman" panose="02020603050405020304" pitchFamily="18" charset="0"/>
              </a:rPr>
              <a:t>及</a:t>
            </a:r>
            <a:r>
              <a:rPr lang="zh-TW" altLang="en-US" sz="2200" dirty="0">
                <a:effectLst/>
                <a:ea typeface="標楷體" panose="03000509000000000000" pitchFamily="65" charset="-120"/>
                <a:cs typeface="Times New Roman" panose="02020603050405020304" pitchFamily="18" charset="0"/>
              </a:rPr>
              <a:t>嵌入式系統和物聯網（</a:t>
            </a:r>
            <a:r>
              <a:rPr lang="en-US" altLang="zh-TW" sz="2200" dirty="0">
                <a:effectLst/>
                <a:ea typeface="標楷體" panose="03000509000000000000" pitchFamily="65" charset="-120"/>
                <a:cs typeface="Times New Roman" panose="02020603050405020304" pitchFamily="18" charset="0"/>
              </a:rPr>
              <a:t>IoT</a:t>
            </a:r>
            <a:r>
              <a:rPr lang="zh-TW" altLang="en-US" sz="2200" dirty="0">
                <a:effectLst/>
                <a:ea typeface="標楷體" panose="03000509000000000000" pitchFamily="65" charset="-120"/>
                <a:cs typeface="Times New Roman" panose="02020603050405020304" pitchFamily="18" charset="0"/>
              </a:rPr>
              <a:t>）</a:t>
            </a:r>
            <a:r>
              <a:rPr lang="zh-CN" altLang="en-US" sz="2200" dirty="0">
                <a:effectLst/>
                <a:ea typeface="標楷體" panose="03000509000000000000" pitchFamily="65" charset="-120"/>
                <a:cs typeface="Times New Roman" panose="02020603050405020304" pitchFamily="18" charset="0"/>
              </a:rPr>
              <a:t>系統</a:t>
            </a:r>
            <a:endParaRPr lang="en-US" altLang="zh-CN" sz="2200" dirty="0">
              <a:effectLst/>
              <a:ea typeface="標楷體" panose="03000509000000000000" pitchFamily="65" charset="-120"/>
              <a:cs typeface="Times New Roman" panose="02020603050405020304" pitchFamily="18" charset="0"/>
            </a:endParaRPr>
          </a:p>
          <a:p>
            <a:pPr>
              <a:lnSpc>
                <a:spcPct val="150000"/>
              </a:lnSpc>
            </a:pPr>
            <a:r>
              <a:rPr lang="zh-TW" altLang="en-US" sz="2200" dirty="0">
                <a:effectLst/>
                <a:ea typeface="標楷體" panose="03000509000000000000" pitchFamily="65" charset="-120"/>
                <a:cs typeface="Times New Roman" panose="02020603050405020304" pitchFamily="18" charset="0"/>
              </a:rPr>
              <a:t>所有的創新都是基於模仿的，先把前人經驗吸收</a:t>
            </a:r>
            <a:r>
              <a:rPr lang="zh-CN" altLang="en-US" sz="2200" dirty="0">
                <a:effectLst/>
                <a:ea typeface="標楷體" panose="03000509000000000000" pitchFamily="65" charset="-120"/>
                <a:cs typeface="Times New Roman" panose="02020603050405020304" pitchFamily="18" charset="0"/>
              </a:rPr>
              <a:t>加以理解</a:t>
            </a:r>
            <a:r>
              <a:rPr lang="zh-TW" altLang="en-US" sz="2200" dirty="0">
                <a:effectLst/>
                <a:ea typeface="標楷體" panose="03000509000000000000" pitchFamily="65" charset="-120"/>
                <a:cs typeface="Times New Roman" panose="02020603050405020304" pitchFamily="18" charset="0"/>
              </a:rPr>
              <a:t>，再創新進步飛快</a:t>
            </a:r>
            <a:r>
              <a:rPr lang="zh-CN" altLang="en-US" sz="2200" dirty="0">
                <a:effectLst/>
                <a:ea typeface="標楷體" panose="03000509000000000000" pitchFamily="65" charset="-120"/>
                <a:cs typeface="Times New Roman" panose="02020603050405020304" pitchFamily="18" charset="0"/>
              </a:rPr>
              <a:t>。</a:t>
            </a:r>
            <a:endParaRPr lang="en-US" altLang="zh-TW" sz="2200" dirty="0">
              <a:effectLst/>
              <a:ea typeface="標楷體" panose="03000509000000000000" pitchFamily="65" charset="-120"/>
              <a:cs typeface="Times New Roman" panose="02020603050405020304" pitchFamily="18" charset="0"/>
            </a:endParaRPr>
          </a:p>
          <a:p>
            <a:endParaRPr lang="zh-TW" altLang="en-US" sz="2200" dirty="0"/>
          </a:p>
        </p:txBody>
      </p:sp>
    </p:spTree>
    <p:extLst>
      <p:ext uri="{BB962C8B-B14F-4D97-AF65-F5344CB8AC3E}">
        <p14:creationId xmlns:p14="http://schemas.microsoft.com/office/powerpoint/2010/main" val="9183150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73C994B4-9721-4148-9EEC-6793CECDE8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3" y="-1"/>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6" name="Rectangle 25">
            <a:extLst>
              <a:ext uri="{FF2B5EF4-FFF2-40B4-BE49-F238E27FC236}">
                <a16:creationId xmlns:a16="http://schemas.microsoft.com/office/drawing/2014/main" id="{F9D95E49-763A-4886-B038-82F7347405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bg2">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8" name="Rectangle 27">
            <a:extLst>
              <a:ext uri="{FF2B5EF4-FFF2-40B4-BE49-F238E27FC236}">
                <a16:creationId xmlns:a16="http://schemas.microsoft.com/office/drawing/2014/main" id="{541CEA24-8518-4C08-A11E-B7E64FB31F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78324" y="699899"/>
            <a:ext cx="10713676" cy="54333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Connector 29">
            <a:extLst>
              <a:ext uri="{FF2B5EF4-FFF2-40B4-BE49-F238E27FC236}">
                <a16:creationId xmlns:a16="http://schemas.microsoft.com/office/drawing/2014/main" id="{5D28AB17-F6FA-4C53-B3E3-D0A39D4A33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11365990" y="5610"/>
            <a:ext cx="0" cy="685800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3EFADC67-92A1-44FB-8691-D8CD71A21EF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18001"/>
            <a:ext cx="12192000" cy="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4AA74EAB-FD76-4F40-A962-CEADC30542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1425172"/>
            <a:ext cx="1469410" cy="4695345"/>
          </a:xfrm>
          <a:prstGeom prst="rect">
            <a:avLst/>
          </a:prstGeom>
          <a:solidFill>
            <a:schemeClr val="accent1">
              <a:alpha val="25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a:ln>
                <a:noFill/>
              </a:ln>
              <a:solidFill>
                <a:srgbClr val="000000"/>
              </a:solidFill>
              <a:effectLst/>
              <a:uFillTx/>
              <a:latin typeface="Helvetica Neue Medium"/>
              <a:ea typeface="Helvetica Neue Medium"/>
              <a:cs typeface="Helvetica Neue Medium"/>
              <a:sym typeface="Helvetica Neue Medium"/>
            </a:endParaRPr>
          </a:p>
        </p:txBody>
      </p:sp>
      <p:sp>
        <p:nvSpPr>
          <p:cNvPr id="3" name="標題 2">
            <a:extLst>
              <a:ext uri="{FF2B5EF4-FFF2-40B4-BE49-F238E27FC236}">
                <a16:creationId xmlns:a16="http://schemas.microsoft.com/office/drawing/2014/main" id="{5ADA4196-340E-ED43-340D-8CAF54D033A1}"/>
              </a:ext>
            </a:extLst>
          </p:cNvPr>
          <p:cNvSpPr>
            <a:spLocks noGrp="1"/>
          </p:cNvSpPr>
          <p:nvPr>
            <p:ph type="title"/>
          </p:nvPr>
        </p:nvSpPr>
        <p:spPr>
          <a:xfrm>
            <a:off x="826009" y="374730"/>
            <a:ext cx="10515600" cy="1038585"/>
          </a:xfrm>
        </p:spPr>
        <p:txBody>
          <a:bodyPr/>
          <a:lstStyle/>
          <a:p>
            <a:r>
              <a:rPr lang="zh-CN" altLang="en-US" dirty="0">
                <a:latin typeface="標楷體" panose="03000509000000000000" pitchFamily="65" charset="-120"/>
                <a:ea typeface="標楷體" panose="03000509000000000000" pitchFamily="65" charset="-120"/>
              </a:rPr>
              <a:t>各項佔比</a:t>
            </a:r>
            <a:endParaRPr lang="zh-TW" altLang="en-US" dirty="0">
              <a:latin typeface="標楷體" panose="03000509000000000000" pitchFamily="65" charset="-120"/>
              <a:ea typeface="標楷體" panose="03000509000000000000" pitchFamily="65" charset="-120"/>
            </a:endParaRPr>
          </a:p>
        </p:txBody>
      </p:sp>
      <p:pic>
        <p:nvPicPr>
          <p:cNvPr id="5" name="圖片 4">
            <a:extLst>
              <a:ext uri="{FF2B5EF4-FFF2-40B4-BE49-F238E27FC236}">
                <a16:creationId xmlns:a16="http://schemas.microsoft.com/office/drawing/2014/main" id="{7B2ED56C-46DA-3711-A3B4-4C89EB70A757}"/>
              </a:ext>
            </a:extLst>
          </p:cNvPr>
          <p:cNvPicPr>
            <a:picLocks noChangeAspect="1"/>
          </p:cNvPicPr>
          <p:nvPr/>
        </p:nvPicPr>
        <p:blipFill rotWithShape="1">
          <a:blip r:embed="rId2"/>
          <a:srcRect t="4820" b="5405"/>
          <a:stretch/>
        </p:blipFill>
        <p:spPr>
          <a:xfrm>
            <a:off x="1766539" y="4539707"/>
            <a:ext cx="3497523" cy="1578294"/>
          </a:xfrm>
          <a:prstGeom prst="rect">
            <a:avLst/>
          </a:prstGeom>
        </p:spPr>
      </p:pic>
      <p:graphicFrame>
        <p:nvGraphicFramePr>
          <p:cNvPr id="9" name="圖表 8">
            <a:extLst>
              <a:ext uri="{FF2B5EF4-FFF2-40B4-BE49-F238E27FC236}">
                <a16:creationId xmlns:a16="http://schemas.microsoft.com/office/drawing/2014/main" id="{DEFFD7E7-908A-E80B-503B-677620E2C0D2}"/>
              </a:ext>
            </a:extLst>
          </p:cNvPr>
          <p:cNvGraphicFramePr>
            <a:graphicFrameLocks/>
          </p:cNvGraphicFramePr>
          <p:nvPr>
            <p:extLst>
              <p:ext uri="{D42A27DB-BD31-4B8C-83A1-F6EECF244321}">
                <p14:modId xmlns:p14="http://schemas.microsoft.com/office/powerpoint/2010/main" val="708033802"/>
              </p:ext>
            </p:extLst>
          </p:nvPr>
        </p:nvGraphicFramePr>
        <p:xfrm>
          <a:off x="1139485" y="1765767"/>
          <a:ext cx="3530112" cy="2837773"/>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2" name="表格 11">
            <a:extLst>
              <a:ext uri="{FF2B5EF4-FFF2-40B4-BE49-F238E27FC236}">
                <a16:creationId xmlns:a16="http://schemas.microsoft.com/office/drawing/2014/main" id="{B31A757C-E198-38A9-E9E3-326DF8BFBB6E}"/>
              </a:ext>
            </a:extLst>
          </p:cNvPr>
          <p:cNvGraphicFramePr>
            <a:graphicFrameLocks noGrp="1"/>
          </p:cNvGraphicFramePr>
          <p:nvPr>
            <p:extLst>
              <p:ext uri="{D42A27DB-BD31-4B8C-83A1-F6EECF244321}">
                <p14:modId xmlns:p14="http://schemas.microsoft.com/office/powerpoint/2010/main" val="2218930320"/>
              </p:ext>
            </p:extLst>
          </p:nvPr>
        </p:nvGraphicFramePr>
        <p:xfrm>
          <a:off x="4669597" y="1268971"/>
          <a:ext cx="1967981" cy="3831364"/>
        </p:xfrm>
        <a:graphic>
          <a:graphicData uri="http://schemas.openxmlformats.org/drawingml/2006/table">
            <a:tbl>
              <a:tblPr>
                <a:tableStyleId>{5C22544A-7EE6-4342-B048-85BDC9FD1C3A}</a:tableStyleId>
              </a:tblPr>
              <a:tblGrid>
                <a:gridCol w="1166817">
                  <a:extLst>
                    <a:ext uri="{9D8B030D-6E8A-4147-A177-3AD203B41FA5}">
                      <a16:colId xmlns:a16="http://schemas.microsoft.com/office/drawing/2014/main" val="2353774594"/>
                    </a:ext>
                  </a:extLst>
                </a:gridCol>
                <a:gridCol w="801164">
                  <a:extLst>
                    <a:ext uri="{9D8B030D-6E8A-4147-A177-3AD203B41FA5}">
                      <a16:colId xmlns:a16="http://schemas.microsoft.com/office/drawing/2014/main" val="2229136555"/>
                    </a:ext>
                  </a:extLst>
                </a:gridCol>
              </a:tblGrid>
              <a:tr h="206070">
                <a:tc>
                  <a:txBody>
                    <a:bodyPr/>
                    <a:lstStyle/>
                    <a:p>
                      <a:pPr algn="ctr" fontAlgn="ctr"/>
                      <a:r>
                        <a:rPr lang="en-US" altLang="zh-TW" sz="1200" u="none" strike="noStrike">
                          <a:effectLst/>
                        </a:rPr>
                        <a:t>99%</a:t>
                      </a:r>
                      <a:endParaRPr lang="en-US" altLang="zh-TW" sz="1200" b="0" i="0" u="none" strike="noStrike">
                        <a:solidFill>
                          <a:srgbClr val="000000"/>
                        </a:solidFill>
                        <a:effectLst/>
                        <a:latin typeface="新細明體" panose="02020500000000000000" pitchFamily="18" charset="-120"/>
                        <a:ea typeface="新細明體" panose="02020500000000000000" pitchFamily="18" charset="-120"/>
                      </a:endParaRPr>
                    </a:p>
                  </a:txBody>
                  <a:tcPr marL="7620" marR="7620" marT="7620" marB="0" anchor="ctr"/>
                </a:tc>
                <a:tc>
                  <a:txBody>
                    <a:bodyPr/>
                    <a:lstStyle/>
                    <a:p>
                      <a:pPr algn="ctr" fontAlgn="ctr"/>
                      <a:r>
                        <a:rPr lang="en-US" altLang="zh-TW" sz="1200" u="none" strike="noStrike" dirty="0">
                          <a:effectLst/>
                        </a:rPr>
                        <a:t>1%</a:t>
                      </a:r>
                      <a:endParaRPr lang="en-US" altLang="zh-TW" sz="1200" b="0" i="0" u="none" strike="noStrike" dirty="0">
                        <a:solidFill>
                          <a:srgbClr val="000000"/>
                        </a:solidFill>
                        <a:effectLst/>
                        <a:latin typeface="新細明體" panose="02020500000000000000" pitchFamily="18" charset="-120"/>
                        <a:ea typeface="新細明體" panose="02020500000000000000" pitchFamily="18" charset="-120"/>
                      </a:endParaRPr>
                    </a:p>
                  </a:txBody>
                  <a:tcPr marL="7620" marR="7620" marT="7620" marB="0" anchor="ctr"/>
                </a:tc>
                <a:extLst>
                  <a:ext uri="{0D108BD9-81ED-4DB2-BD59-A6C34878D82A}">
                    <a16:rowId xmlns:a16="http://schemas.microsoft.com/office/drawing/2014/main" val="1902959045"/>
                  </a:ext>
                </a:extLst>
              </a:tr>
              <a:tr h="221333">
                <a:tc>
                  <a:txBody>
                    <a:bodyPr/>
                    <a:lstStyle/>
                    <a:p>
                      <a:pPr algn="ctr" fontAlgn="ctr"/>
                      <a:r>
                        <a:rPr lang="zh-TW" altLang="en-US" sz="1200" u="none" strike="noStrike" dirty="0">
                          <a:effectLst/>
                        </a:rPr>
                        <a:t>書面報告</a:t>
                      </a:r>
                      <a:endParaRPr lang="zh-TW" altLang="en-US" sz="1200" b="0" i="0" u="none" strike="noStrike" dirty="0">
                        <a:solidFill>
                          <a:srgbClr val="000000"/>
                        </a:solidFill>
                        <a:effectLst/>
                        <a:latin typeface="新細明體" panose="02020500000000000000" pitchFamily="18" charset="-120"/>
                        <a:ea typeface="新細明體" panose="02020500000000000000" pitchFamily="18" charset="-120"/>
                      </a:endParaRPr>
                    </a:p>
                  </a:txBody>
                  <a:tcPr marL="7620" marR="7620" marT="7620" marB="0" anchor="ctr"/>
                </a:tc>
                <a:tc>
                  <a:txBody>
                    <a:bodyPr/>
                    <a:lstStyle/>
                    <a:p>
                      <a:pPr algn="ctr" fontAlgn="ctr"/>
                      <a:r>
                        <a:rPr lang="zh-TW" altLang="en-US" sz="1200" u="none" strike="noStrike" dirty="0">
                          <a:effectLst/>
                        </a:rPr>
                        <a:t>點陣圖處理</a:t>
                      </a:r>
                      <a:endParaRPr lang="zh-TW" altLang="en-US" sz="1200" b="0" i="0" u="none" strike="noStrike" dirty="0">
                        <a:solidFill>
                          <a:srgbClr val="000000"/>
                        </a:solidFill>
                        <a:effectLst/>
                        <a:latin typeface="Microsoft YaHei" panose="020B0503020204020204" pitchFamily="34" charset="-122"/>
                        <a:ea typeface="Microsoft YaHei" panose="020B0503020204020204" pitchFamily="34" charset="-122"/>
                      </a:endParaRPr>
                    </a:p>
                  </a:txBody>
                  <a:tcPr marL="7620" marR="7620" marT="7620" marB="0" anchor="ctr"/>
                </a:tc>
                <a:extLst>
                  <a:ext uri="{0D108BD9-81ED-4DB2-BD59-A6C34878D82A}">
                    <a16:rowId xmlns:a16="http://schemas.microsoft.com/office/drawing/2014/main" val="4012035014"/>
                  </a:ext>
                </a:extLst>
              </a:tr>
              <a:tr h="221333">
                <a:tc>
                  <a:txBody>
                    <a:bodyPr/>
                    <a:lstStyle/>
                    <a:p>
                      <a:pPr algn="ctr" fontAlgn="ctr"/>
                      <a:r>
                        <a:rPr lang="en-US" sz="1200" u="none" strike="noStrike" dirty="0">
                          <a:effectLst/>
                        </a:rPr>
                        <a:t>PPT</a:t>
                      </a:r>
                      <a:r>
                        <a:rPr lang="zh-TW" altLang="en-US" sz="1200" u="none" strike="noStrike" dirty="0">
                          <a:effectLst/>
                        </a:rPr>
                        <a:t>製作</a:t>
                      </a:r>
                      <a:endParaRPr lang="zh-TW" altLang="en-US" sz="1200" b="0" i="0" u="none" strike="noStrike" dirty="0">
                        <a:solidFill>
                          <a:srgbClr val="000000"/>
                        </a:solidFill>
                        <a:effectLst/>
                        <a:latin typeface="Microsoft YaHei" panose="020B0503020204020204" pitchFamily="34" charset="-122"/>
                        <a:ea typeface="Microsoft YaHei" panose="020B0503020204020204" pitchFamily="34" charset="-122"/>
                      </a:endParaRPr>
                    </a:p>
                  </a:txBody>
                  <a:tcPr marL="7620" marR="7620" marT="7620" marB="0" anchor="ctr"/>
                </a:tc>
                <a:tc>
                  <a:txBody>
                    <a:bodyPr/>
                    <a:lstStyle/>
                    <a:p>
                      <a:pPr algn="ctr" fontAlgn="ctr"/>
                      <a:r>
                        <a:rPr lang="zh-TW" altLang="en-US" sz="1200" u="none" strike="noStrike" dirty="0">
                          <a:effectLst/>
                        </a:rPr>
                        <a:t>框架圖</a:t>
                      </a:r>
                      <a:r>
                        <a:rPr lang="zh-CN" altLang="en-US" sz="1200" u="none" strike="noStrike" dirty="0">
                          <a:effectLst/>
                        </a:rPr>
                        <a:t>處理</a:t>
                      </a:r>
                      <a:endParaRPr lang="zh-TW" altLang="en-US" sz="1200" b="0" i="0" u="none" strike="noStrike" dirty="0">
                        <a:solidFill>
                          <a:srgbClr val="000000"/>
                        </a:solidFill>
                        <a:effectLst/>
                        <a:latin typeface="新細明體" panose="02020500000000000000" pitchFamily="18" charset="-120"/>
                        <a:ea typeface="新細明體" panose="02020500000000000000" pitchFamily="18" charset="-120"/>
                      </a:endParaRPr>
                    </a:p>
                  </a:txBody>
                  <a:tcPr marL="7620" marR="7620" marT="7620" marB="0" anchor="ctr"/>
                </a:tc>
                <a:extLst>
                  <a:ext uri="{0D108BD9-81ED-4DB2-BD59-A6C34878D82A}">
                    <a16:rowId xmlns:a16="http://schemas.microsoft.com/office/drawing/2014/main" val="2646846282"/>
                  </a:ext>
                </a:extLst>
              </a:tr>
              <a:tr h="221333">
                <a:tc>
                  <a:txBody>
                    <a:bodyPr/>
                    <a:lstStyle/>
                    <a:p>
                      <a:pPr algn="ctr" fontAlgn="ctr"/>
                      <a:r>
                        <a:rPr lang="en-US" sz="1200" u="none" strike="noStrike" dirty="0">
                          <a:effectLst/>
                        </a:rPr>
                        <a:t>PHP</a:t>
                      </a:r>
                      <a:r>
                        <a:rPr lang="zh-TW" altLang="en-US" sz="1200" u="none" strike="noStrike" dirty="0">
                          <a:effectLst/>
                        </a:rPr>
                        <a:t>程序 </a:t>
                      </a:r>
                      <a:r>
                        <a:rPr lang="en-US" altLang="zh-CN" sz="1200" u="none" strike="noStrike" dirty="0">
                          <a:effectLst/>
                        </a:rPr>
                        <a:t>x12</a:t>
                      </a:r>
                      <a:endParaRPr lang="en-US" altLang="zh-CN" sz="1200" b="0" i="0" u="none" strike="noStrike" dirty="0">
                        <a:solidFill>
                          <a:srgbClr val="000000"/>
                        </a:solidFill>
                        <a:effectLst/>
                        <a:latin typeface="Microsoft YaHei" panose="020B0503020204020204" pitchFamily="34" charset="-122"/>
                        <a:ea typeface="Microsoft YaHei" panose="020B0503020204020204" pitchFamily="34" charset="-122"/>
                      </a:endParaRPr>
                    </a:p>
                  </a:txBody>
                  <a:tcPr marL="7620" marR="7620" marT="7620" marB="0" anchor="ctr"/>
                </a:tc>
                <a:tc>
                  <a:txBody>
                    <a:bodyPr/>
                    <a:lstStyle/>
                    <a:p>
                      <a:pPr algn="ctr" fontAlgn="ctr"/>
                      <a:endParaRPr lang="zh-TW" altLang="en-US" sz="1200" b="0" i="0" u="none" strike="noStrike">
                        <a:solidFill>
                          <a:srgbClr val="000000"/>
                        </a:solidFill>
                        <a:effectLst/>
                        <a:latin typeface="新細明體" panose="02020500000000000000" pitchFamily="18" charset="-120"/>
                        <a:ea typeface="新細明體" panose="02020500000000000000" pitchFamily="18" charset="-120"/>
                      </a:endParaRPr>
                    </a:p>
                  </a:txBody>
                  <a:tcPr marL="7620" marR="7620" marT="7620" marB="0" anchor="ctr"/>
                </a:tc>
                <a:extLst>
                  <a:ext uri="{0D108BD9-81ED-4DB2-BD59-A6C34878D82A}">
                    <a16:rowId xmlns:a16="http://schemas.microsoft.com/office/drawing/2014/main" val="1652686892"/>
                  </a:ext>
                </a:extLst>
              </a:tr>
              <a:tr h="221333">
                <a:tc>
                  <a:txBody>
                    <a:bodyPr/>
                    <a:lstStyle/>
                    <a:p>
                      <a:pPr algn="ctr" fontAlgn="ctr"/>
                      <a:r>
                        <a:rPr lang="en-US" altLang="zh-CN" sz="1200" u="none" strike="noStrike" dirty="0">
                          <a:effectLst/>
                        </a:rPr>
                        <a:t>Arduino</a:t>
                      </a:r>
                      <a:r>
                        <a:rPr lang="zh-TW" altLang="en-US" sz="1200" u="none" strike="noStrike" dirty="0">
                          <a:effectLst/>
                        </a:rPr>
                        <a:t>程序 </a:t>
                      </a:r>
                      <a:r>
                        <a:rPr lang="en-US" altLang="zh-CN" sz="1200" u="none" strike="noStrike" dirty="0">
                          <a:effectLst/>
                        </a:rPr>
                        <a:t>x3</a:t>
                      </a:r>
                    </a:p>
                  </a:txBody>
                  <a:tcPr marL="7620" marR="7620" marT="7620" marB="0" anchor="ctr"/>
                </a:tc>
                <a:tc>
                  <a:txBody>
                    <a:bodyPr/>
                    <a:lstStyle/>
                    <a:p>
                      <a:pPr algn="ctr" fontAlgn="ctr"/>
                      <a:endParaRPr lang="zh-TW" altLang="en-US" sz="1200" b="0" i="0" u="none" strike="noStrike">
                        <a:solidFill>
                          <a:srgbClr val="000000"/>
                        </a:solidFill>
                        <a:effectLst/>
                        <a:latin typeface="新細明體" panose="02020500000000000000" pitchFamily="18" charset="-120"/>
                        <a:ea typeface="新細明體" panose="02020500000000000000" pitchFamily="18" charset="-120"/>
                      </a:endParaRPr>
                    </a:p>
                  </a:txBody>
                  <a:tcPr marL="7620" marR="7620" marT="7620" marB="0" anchor="ctr"/>
                </a:tc>
                <a:extLst>
                  <a:ext uri="{0D108BD9-81ED-4DB2-BD59-A6C34878D82A}">
                    <a16:rowId xmlns:a16="http://schemas.microsoft.com/office/drawing/2014/main" val="3594455072"/>
                  </a:ext>
                </a:extLst>
              </a:tr>
              <a:tr h="221333">
                <a:tc>
                  <a:txBody>
                    <a:bodyPr/>
                    <a:lstStyle/>
                    <a:p>
                      <a:pPr algn="ctr" fontAlgn="ctr"/>
                      <a:r>
                        <a:rPr lang="en-US" sz="1200" u="none" strike="noStrike">
                          <a:effectLst/>
                        </a:rPr>
                        <a:t>PCB</a:t>
                      </a:r>
                      <a:r>
                        <a:rPr lang="zh-TW" altLang="en-US" sz="1200" u="none" strike="noStrike">
                          <a:effectLst/>
                        </a:rPr>
                        <a:t>設計</a:t>
                      </a:r>
                      <a:endParaRPr lang="zh-TW" altLang="en-US" sz="1200" b="0" i="0" u="none" strike="noStrike">
                        <a:solidFill>
                          <a:srgbClr val="000000"/>
                        </a:solidFill>
                        <a:effectLst/>
                        <a:latin typeface="Microsoft YaHei" panose="020B0503020204020204" pitchFamily="34" charset="-122"/>
                        <a:ea typeface="Microsoft YaHei" panose="020B0503020204020204" pitchFamily="34" charset="-122"/>
                      </a:endParaRPr>
                    </a:p>
                  </a:txBody>
                  <a:tcPr marL="7620" marR="7620" marT="7620" marB="0" anchor="ctr"/>
                </a:tc>
                <a:tc>
                  <a:txBody>
                    <a:bodyPr/>
                    <a:lstStyle/>
                    <a:p>
                      <a:pPr algn="ctr" fontAlgn="ctr"/>
                      <a:endParaRPr lang="zh-TW" altLang="en-US" sz="1200" b="0" i="0" u="none" strike="noStrike">
                        <a:solidFill>
                          <a:srgbClr val="000000"/>
                        </a:solidFill>
                        <a:effectLst/>
                        <a:latin typeface="新細明體" panose="02020500000000000000" pitchFamily="18" charset="-120"/>
                        <a:ea typeface="新細明體" panose="02020500000000000000" pitchFamily="18" charset="-120"/>
                      </a:endParaRPr>
                    </a:p>
                  </a:txBody>
                  <a:tcPr marL="7620" marR="7620" marT="7620" marB="0" anchor="ctr"/>
                </a:tc>
                <a:extLst>
                  <a:ext uri="{0D108BD9-81ED-4DB2-BD59-A6C34878D82A}">
                    <a16:rowId xmlns:a16="http://schemas.microsoft.com/office/drawing/2014/main" val="1778117516"/>
                  </a:ext>
                </a:extLst>
              </a:tr>
              <a:tr h="221333">
                <a:tc>
                  <a:txBody>
                    <a:bodyPr/>
                    <a:lstStyle/>
                    <a:p>
                      <a:pPr algn="ctr" fontAlgn="ctr"/>
                      <a:r>
                        <a:rPr lang="en-US" sz="1200" u="none" strike="noStrike" dirty="0">
                          <a:effectLst/>
                        </a:rPr>
                        <a:t>PCB</a:t>
                      </a:r>
                      <a:r>
                        <a:rPr lang="zh-TW" altLang="en-US" sz="1200" u="none" strike="noStrike" dirty="0">
                          <a:effectLst/>
                        </a:rPr>
                        <a:t>輸出</a:t>
                      </a:r>
                      <a:endParaRPr lang="zh-TW" altLang="en-US" sz="1200" b="0" i="0" u="none" strike="noStrike" dirty="0">
                        <a:solidFill>
                          <a:srgbClr val="000000"/>
                        </a:solidFill>
                        <a:effectLst/>
                        <a:latin typeface="Microsoft YaHei" panose="020B0503020204020204" pitchFamily="34" charset="-122"/>
                        <a:ea typeface="Microsoft YaHei" panose="020B0503020204020204" pitchFamily="34" charset="-122"/>
                      </a:endParaRPr>
                    </a:p>
                  </a:txBody>
                  <a:tcPr marL="7620" marR="7620" marT="7620" marB="0" anchor="ctr"/>
                </a:tc>
                <a:tc>
                  <a:txBody>
                    <a:bodyPr/>
                    <a:lstStyle/>
                    <a:p>
                      <a:pPr algn="ctr" fontAlgn="ctr"/>
                      <a:endParaRPr lang="zh-TW" altLang="en-US" sz="1200" b="0" i="0" u="none" strike="noStrike">
                        <a:solidFill>
                          <a:srgbClr val="000000"/>
                        </a:solidFill>
                        <a:effectLst/>
                        <a:latin typeface="新細明體" panose="02020500000000000000" pitchFamily="18" charset="-120"/>
                        <a:ea typeface="新細明體" panose="02020500000000000000" pitchFamily="18" charset="-120"/>
                      </a:endParaRPr>
                    </a:p>
                  </a:txBody>
                  <a:tcPr marL="7620" marR="7620" marT="7620" marB="0" anchor="ctr"/>
                </a:tc>
                <a:extLst>
                  <a:ext uri="{0D108BD9-81ED-4DB2-BD59-A6C34878D82A}">
                    <a16:rowId xmlns:a16="http://schemas.microsoft.com/office/drawing/2014/main" val="1250602726"/>
                  </a:ext>
                </a:extLst>
              </a:tr>
              <a:tr h="206070">
                <a:tc>
                  <a:txBody>
                    <a:bodyPr/>
                    <a:lstStyle/>
                    <a:p>
                      <a:pPr algn="ctr" fontAlgn="ctr"/>
                      <a:r>
                        <a:rPr lang="zh-TW" altLang="en-US" sz="1200" u="none" strike="noStrike" dirty="0">
                          <a:effectLst/>
                        </a:rPr>
                        <a:t>框架圖設計</a:t>
                      </a:r>
                      <a:endParaRPr lang="zh-TW" altLang="en-US" sz="1200" b="0" i="0" u="none" strike="noStrike" dirty="0">
                        <a:solidFill>
                          <a:srgbClr val="000000"/>
                        </a:solidFill>
                        <a:effectLst/>
                        <a:latin typeface="新細明體" panose="02020500000000000000" pitchFamily="18" charset="-120"/>
                        <a:ea typeface="新細明體" panose="02020500000000000000" pitchFamily="18" charset="-120"/>
                      </a:endParaRPr>
                    </a:p>
                  </a:txBody>
                  <a:tcPr marL="7620" marR="7620" marT="7620" marB="0" anchor="ctr"/>
                </a:tc>
                <a:tc>
                  <a:txBody>
                    <a:bodyPr/>
                    <a:lstStyle/>
                    <a:p>
                      <a:pPr algn="ctr" fontAlgn="ctr"/>
                      <a:endParaRPr lang="zh-TW" altLang="en-US" sz="1200" b="0" i="0" u="none" strike="noStrike">
                        <a:solidFill>
                          <a:srgbClr val="000000"/>
                        </a:solidFill>
                        <a:effectLst/>
                        <a:latin typeface="新細明體" panose="02020500000000000000" pitchFamily="18" charset="-120"/>
                        <a:ea typeface="新細明體" panose="02020500000000000000" pitchFamily="18" charset="-120"/>
                      </a:endParaRPr>
                    </a:p>
                  </a:txBody>
                  <a:tcPr marL="7620" marR="7620" marT="7620" marB="0" anchor="ctr"/>
                </a:tc>
                <a:extLst>
                  <a:ext uri="{0D108BD9-81ED-4DB2-BD59-A6C34878D82A}">
                    <a16:rowId xmlns:a16="http://schemas.microsoft.com/office/drawing/2014/main" val="3094421398"/>
                  </a:ext>
                </a:extLst>
              </a:tr>
              <a:tr h="206070">
                <a:tc>
                  <a:txBody>
                    <a:bodyPr/>
                    <a:lstStyle/>
                    <a:p>
                      <a:pPr algn="ctr" fontAlgn="ctr"/>
                      <a:r>
                        <a:rPr lang="zh-TW" altLang="en-US" sz="1200" u="none" strike="noStrike" dirty="0">
                          <a:effectLst/>
                        </a:rPr>
                        <a:t>進度報告 </a:t>
                      </a:r>
                      <a:r>
                        <a:rPr lang="en-US" altLang="zh-CN" sz="1200" u="none" strike="noStrike" dirty="0">
                          <a:effectLst/>
                        </a:rPr>
                        <a:t>x8</a:t>
                      </a:r>
                      <a:endParaRPr lang="zh-TW" altLang="en-US" sz="1200" b="0" i="0" u="none" strike="noStrike" dirty="0">
                        <a:solidFill>
                          <a:srgbClr val="000000"/>
                        </a:solidFill>
                        <a:effectLst/>
                        <a:latin typeface="新細明體" panose="02020500000000000000" pitchFamily="18" charset="-120"/>
                        <a:ea typeface="新細明體" panose="02020500000000000000" pitchFamily="18" charset="-120"/>
                      </a:endParaRPr>
                    </a:p>
                  </a:txBody>
                  <a:tcPr marL="7620" marR="7620" marT="7620" marB="0" anchor="ctr"/>
                </a:tc>
                <a:tc>
                  <a:txBody>
                    <a:bodyPr/>
                    <a:lstStyle/>
                    <a:p>
                      <a:pPr algn="ctr" fontAlgn="ctr"/>
                      <a:endParaRPr lang="zh-TW" altLang="en-US" sz="1200" b="0" i="0" u="none" strike="noStrike">
                        <a:solidFill>
                          <a:srgbClr val="000000"/>
                        </a:solidFill>
                        <a:effectLst/>
                        <a:latin typeface="新細明體" panose="02020500000000000000" pitchFamily="18" charset="-120"/>
                        <a:ea typeface="新細明體" panose="02020500000000000000" pitchFamily="18" charset="-120"/>
                      </a:endParaRPr>
                    </a:p>
                  </a:txBody>
                  <a:tcPr marL="7620" marR="7620" marT="7620" marB="0" anchor="ctr"/>
                </a:tc>
                <a:extLst>
                  <a:ext uri="{0D108BD9-81ED-4DB2-BD59-A6C34878D82A}">
                    <a16:rowId xmlns:a16="http://schemas.microsoft.com/office/drawing/2014/main" val="3115575675"/>
                  </a:ext>
                </a:extLst>
              </a:tr>
              <a:tr h="221333">
                <a:tc>
                  <a:txBody>
                    <a:bodyPr/>
                    <a:lstStyle/>
                    <a:p>
                      <a:pPr algn="ctr" fontAlgn="ctr"/>
                      <a:r>
                        <a:rPr lang="zh-TW" altLang="en-US" sz="1200" u="none" strike="noStrike" dirty="0">
                          <a:effectLst/>
                        </a:rPr>
                        <a:t>零件採購</a:t>
                      </a:r>
                      <a:endParaRPr lang="zh-TW" altLang="en-US" sz="1200" b="0" i="0" u="none" strike="noStrike" dirty="0">
                        <a:solidFill>
                          <a:srgbClr val="000000"/>
                        </a:solidFill>
                        <a:effectLst/>
                        <a:latin typeface="Microsoft YaHei" panose="020B0503020204020204" pitchFamily="34" charset="-122"/>
                        <a:ea typeface="Microsoft YaHei" panose="020B0503020204020204" pitchFamily="34" charset="-122"/>
                      </a:endParaRPr>
                    </a:p>
                  </a:txBody>
                  <a:tcPr marL="7620" marR="7620" marT="7620" marB="0" anchor="ctr"/>
                </a:tc>
                <a:tc>
                  <a:txBody>
                    <a:bodyPr/>
                    <a:lstStyle/>
                    <a:p>
                      <a:pPr algn="ctr" fontAlgn="ctr"/>
                      <a:endParaRPr lang="zh-TW" altLang="en-US" sz="1200" b="0" i="0" u="none" strike="noStrike">
                        <a:solidFill>
                          <a:srgbClr val="000000"/>
                        </a:solidFill>
                        <a:effectLst/>
                        <a:latin typeface="新細明體" panose="02020500000000000000" pitchFamily="18" charset="-120"/>
                        <a:ea typeface="新細明體" panose="02020500000000000000" pitchFamily="18" charset="-120"/>
                      </a:endParaRPr>
                    </a:p>
                  </a:txBody>
                  <a:tcPr marL="7620" marR="7620" marT="7620" marB="0" anchor="ctr"/>
                </a:tc>
                <a:extLst>
                  <a:ext uri="{0D108BD9-81ED-4DB2-BD59-A6C34878D82A}">
                    <a16:rowId xmlns:a16="http://schemas.microsoft.com/office/drawing/2014/main" val="1568972155"/>
                  </a:ext>
                </a:extLst>
              </a:tr>
              <a:tr h="221333">
                <a:tc>
                  <a:txBody>
                    <a:bodyPr/>
                    <a:lstStyle/>
                    <a:p>
                      <a:pPr algn="ctr" fontAlgn="ctr"/>
                      <a:r>
                        <a:rPr lang="zh-TW" altLang="en-US" sz="1200" u="none" strike="noStrike" dirty="0">
                          <a:effectLst/>
                        </a:rPr>
                        <a:t>系統設置</a:t>
                      </a:r>
                      <a:r>
                        <a:rPr lang="en-US" altLang="zh-TW" sz="1200" u="none" strike="noStrike" dirty="0">
                          <a:effectLst/>
                        </a:rPr>
                        <a:t>/</a:t>
                      </a:r>
                      <a:r>
                        <a:rPr lang="zh-CN" altLang="en-US" sz="1200" u="none" strike="noStrike" dirty="0">
                          <a:effectLst/>
                        </a:rPr>
                        <a:t>開發</a:t>
                      </a:r>
                      <a:endParaRPr lang="zh-TW" altLang="en-US" sz="1200" b="0" i="0" u="none" strike="noStrike" dirty="0">
                        <a:solidFill>
                          <a:srgbClr val="000000"/>
                        </a:solidFill>
                        <a:effectLst/>
                        <a:latin typeface="Microsoft YaHei" panose="020B0503020204020204" pitchFamily="34" charset="-122"/>
                        <a:ea typeface="Microsoft YaHei" panose="020B0503020204020204" pitchFamily="34" charset="-122"/>
                      </a:endParaRPr>
                    </a:p>
                  </a:txBody>
                  <a:tcPr marL="7620" marR="7620" marT="7620" marB="0" anchor="ctr"/>
                </a:tc>
                <a:tc>
                  <a:txBody>
                    <a:bodyPr/>
                    <a:lstStyle/>
                    <a:p>
                      <a:pPr algn="ctr" fontAlgn="ctr"/>
                      <a:endParaRPr lang="zh-TW" altLang="en-US" sz="1200" b="0" i="0" u="none" strike="noStrike">
                        <a:solidFill>
                          <a:srgbClr val="000000"/>
                        </a:solidFill>
                        <a:effectLst/>
                        <a:latin typeface="新細明體" panose="02020500000000000000" pitchFamily="18" charset="-120"/>
                        <a:ea typeface="新細明體" panose="02020500000000000000" pitchFamily="18" charset="-120"/>
                      </a:endParaRPr>
                    </a:p>
                  </a:txBody>
                  <a:tcPr marL="7620" marR="7620" marT="7620" marB="0" anchor="ctr"/>
                </a:tc>
                <a:extLst>
                  <a:ext uri="{0D108BD9-81ED-4DB2-BD59-A6C34878D82A}">
                    <a16:rowId xmlns:a16="http://schemas.microsoft.com/office/drawing/2014/main" val="163983281"/>
                  </a:ext>
                </a:extLst>
              </a:tr>
              <a:tr h="206070">
                <a:tc>
                  <a:txBody>
                    <a:bodyPr/>
                    <a:lstStyle/>
                    <a:p>
                      <a:pPr algn="ctr" fontAlgn="ctr"/>
                      <a:r>
                        <a:rPr lang="zh-TW" altLang="en-US" sz="1200" u="none" strike="noStrike" dirty="0">
                          <a:effectLst/>
                        </a:rPr>
                        <a:t>零件焊接</a:t>
                      </a:r>
                      <a:endParaRPr lang="zh-TW" altLang="en-US" sz="1200" b="0" i="0" u="none" strike="noStrike" dirty="0">
                        <a:solidFill>
                          <a:srgbClr val="000000"/>
                        </a:solidFill>
                        <a:effectLst/>
                        <a:latin typeface="Microsoft YaHei" panose="020B0503020204020204" pitchFamily="34" charset="-122"/>
                        <a:ea typeface="Microsoft YaHei" panose="020B0503020204020204" pitchFamily="34" charset="-122"/>
                      </a:endParaRPr>
                    </a:p>
                  </a:txBody>
                  <a:tcPr marL="7620" marR="7620" marT="7620" marB="0" anchor="ctr"/>
                </a:tc>
                <a:tc>
                  <a:txBody>
                    <a:bodyPr/>
                    <a:lstStyle/>
                    <a:p>
                      <a:pPr algn="ctr" fontAlgn="ctr"/>
                      <a:endParaRPr lang="zh-TW" altLang="en-US" sz="1200" b="0" i="0" u="none" strike="noStrike">
                        <a:solidFill>
                          <a:srgbClr val="000000"/>
                        </a:solidFill>
                        <a:effectLst/>
                        <a:latin typeface="新細明體" panose="02020500000000000000" pitchFamily="18" charset="-120"/>
                        <a:ea typeface="新細明體" panose="02020500000000000000" pitchFamily="18" charset="-120"/>
                      </a:endParaRPr>
                    </a:p>
                  </a:txBody>
                  <a:tcPr marL="7620" marR="7620" marT="7620" marB="0" anchor="ctr"/>
                </a:tc>
                <a:extLst>
                  <a:ext uri="{0D108BD9-81ED-4DB2-BD59-A6C34878D82A}">
                    <a16:rowId xmlns:a16="http://schemas.microsoft.com/office/drawing/2014/main" val="3957766232"/>
                  </a:ext>
                </a:extLst>
              </a:tr>
              <a:tr h="206070">
                <a:tc>
                  <a:txBody>
                    <a:bodyPr/>
                    <a:lstStyle/>
                    <a:p>
                      <a:pPr algn="ctr" fontAlgn="ctr"/>
                      <a:r>
                        <a:rPr lang="zh-TW" altLang="en-US" sz="1200" u="none" strike="noStrike" dirty="0">
                          <a:effectLst/>
                        </a:rPr>
                        <a:t>海報設計</a:t>
                      </a:r>
                      <a:endParaRPr lang="en-US" altLang="zh-TW" sz="1200" u="none" strike="noStrike" dirty="0">
                        <a:effectLst/>
                      </a:endParaRPr>
                    </a:p>
                  </a:txBody>
                  <a:tcPr marL="7620" marR="7620" marT="7620" marB="0" anchor="ctr"/>
                </a:tc>
                <a:tc>
                  <a:txBody>
                    <a:bodyPr/>
                    <a:lstStyle/>
                    <a:p>
                      <a:pPr algn="ctr" fontAlgn="ctr"/>
                      <a:endParaRPr lang="zh-TW" altLang="en-US" sz="1200" b="0" i="0" u="none" strike="noStrike" dirty="0">
                        <a:solidFill>
                          <a:srgbClr val="000000"/>
                        </a:solidFill>
                        <a:effectLst/>
                        <a:latin typeface="新細明體" panose="02020500000000000000" pitchFamily="18" charset="-120"/>
                        <a:ea typeface="新細明體" panose="02020500000000000000" pitchFamily="18" charset="-120"/>
                      </a:endParaRPr>
                    </a:p>
                  </a:txBody>
                  <a:tcPr marL="7620" marR="7620" marT="7620" marB="0" anchor="ctr"/>
                </a:tc>
                <a:extLst>
                  <a:ext uri="{0D108BD9-81ED-4DB2-BD59-A6C34878D82A}">
                    <a16:rowId xmlns:a16="http://schemas.microsoft.com/office/drawing/2014/main" val="3016873372"/>
                  </a:ext>
                </a:extLst>
              </a:tr>
              <a:tr h="206070">
                <a:tc>
                  <a:txBody>
                    <a:bodyPr/>
                    <a:lstStyle/>
                    <a:p>
                      <a:pPr algn="ctr" fontAlgn="ctr"/>
                      <a:r>
                        <a:rPr lang="zh-CN" altLang="en-US" sz="1200" u="none" strike="noStrike" dirty="0">
                          <a:effectLst/>
                        </a:rPr>
                        <a:t>麵包板設計</a:t>
                      </a:r>
                      <a:endParaRPr lang="en-US" altLang="zh-CN" sz="1200" u="none" strike="noStrike" dirty="0">
                        <a:effectLst/>
                      </a:endParaRPr>
                    </a:p>
                  </a:txBody>
                  <a:tcPr marL="7620" marR="7620" marT="7620" marB="0" anchor="ctr"/>
                </a:tc>
                <a:tc>
                  <a:txBody>
                    <a:bodyPr/>
                    <a:lstStyle/>
                    <a:p>
                      <a:pPr algn="ctr" fontAlgn="ctr"/>
                      <a:endParaRPr lang="zh-TW" altLang="en-US" sz="1200" b="0" i="0" u="none" strike="noStrike" dirty="0">
                        <a:solidFill>
                          <a:srgbClr val="000000"/>
                        </a:solidFill>
                        <a:effectLst/>
                        <a:latin typeface="新細明體" panose="02020500000000000000" pitchFamily="18" charset="-120"/>
                        <a:ea typeface="新細明體" panose="02020500000000000000" pitchFamily="18" charset="-120"/>
                      </a:endParaRPr>
                    </a:p>
                  </a:txBody>
                  <a:tcPr marL="7620" marR="7620" marT="7620" marB="0" anchor="ctr"/>
                </a:tc>
                <a:extLst>
                  <a:ext uri="{0D108BD9-81ED-4DB2-BD59-A6C34878D82A}">
                    <a16:rowId xmlns:a16="http://schemas.microsoft.com/office/drawing/2014/main" val="2654956206"/>
                  </a:ext>
                </a:extLst>
              </a:tr>
              <a:tr h="206070">
                <a:tc>
                  <a:txBody>
                    <a:bodyPr/>
                    <a:lstStyle/>
                    <a:p>
                      <a:pPr algn="ctr" fontAlgn="ctr"/>
                      <a:r>
                        <a:rPr lang="en-US" altLang="zh-CN" sz="1200" u="none" strike="noStrike" dirty="0">
                          <a:effectLst/>
                        </a:rPr>
                        <a:t>SQL</a:t>
                      </a:r>
                      <a:r>
                        <a:rPr lang="zh-CN" altLang="en-US" sz="1200" u="none" strike="noStrike" dirty="0">
                          <a:effectLst/>
                        </a:rPr>
                        <a:t>數據庫開發</a:t>
                      </a:r>
                      <a:endParaRPr lang="en-US" altLang="zh-CN" sz="1200" u="none" strike="noStrike" dirty="0">
                        <a:effectLst/>
                      </a:endParaRPr>
                    </a:p>
                  </a:txBody>
                  <a:tcPr marL="7620" marR="7620" marT="7620" marB="0" anchor="ctr"/>
                </a:tc>
                <a:tc>
                  <a:txBody>
                    <a:bodyPr/>
                    <a:lstStyle/>
                    <a:p>
                      <a:pPr algn="ctr" fontAlgn="ctr"/>
                      <a:endParaRPr lang="zh-TW" altLang="en-US" sz="1200" b="0" i="0" u="none" strike="noStrike" dirty="0">
                        <a:solidFill>
                          <a:srgbClr val="000000"/>
                        </a:solidFill>
                        <a:effectLst/>
                        <a:latin typeface="新細明體" panose="02020500000000000000" pitchFamily="18" charset="-120"/>
                        <a:ea typeface="新細明體" panose="02020500000000000000" pitchFamily="18" charset="-120"/>
                      </a:endParaRPr>
                    </a:p>
                  </a:txBody>
                  <a:tcPr marL="7620" marR="7620" marT="7620" marB="0" anchor="ctr"/>
                </a:tc>
                <a:extLst>
                  <a:ext uri="{0D108BD9-81ED-4DB2-BD59-A6C34878D82A}">
                    <a16:rowId xmlns:a16="http://schemas.microsoft.com/office/drawing/2014/main" val="3259109997"/>
                  </a:ext>
                </a:extLst>
              </a:tr>
              <a:tr h="206070">
                <a:tc>
                  <a:txBody>
                    <a:bodyPr/>
                    <a:lstStyle/>
                    <a:p>
                      <a:pPr algn="ctr" fontAlgn="ctr"/>
                      <a:r>
                        <a:rPr lang="en-US" altLang="zh-CN" sz="1200" u="none" strike="noStrike" dirty="0">
                          <a:effectLst/>
                        </a:rPr>
                        <a:t>Line API</a:t>
                      </a:r>
                      <a:r>
                        <a:rPr lang="zh-CN" altLang="en-US" sz="1200" u="none" strike="noStrike" dirty="0">
                          <a:effectLst/>
                        </a:rPr>
                        <a:t>應用設計</a:t>
                      </a:r>
                      <a:endParaRPr lang="en-US" altLang="zh-CN" sz="1200" u="none" strike="noStrike" dirty="0">
                        <a:effectLst/>
                      </a:endParaRPr>
                    </a:p>
                  </a:txBody>
                  <a:tcPr marL="7620" marR="7620" marT="7620" marB="0" anchor="ctr"/>
                </a:tc>
                <a:tc>
                  <a:txBody>
                    <a:bodyPr/>
                    <a:lstStyle/>
                    <a:p>
                      <a:pPr algn="ctr" fontAlgn="ctr"/>
                      <a:endParaRPr lang="zh-TW" altLang="en-US" sz="1200" b="0" i="0" u="none" strike="noStrike" dirty="0">
                        <a:solidFill>
                          <a:srgbClr val="000000"/>
                        </a:solidFill>
                        <a:effectLst/>
                        <a:latin typeface="新細明體" panose="02020500000000000000" pitchFamily="18" charset="-120"/>
                        <a:ea typeface="新細明體" panose="02020500000000000000" pitchFamily="18" charset="-120"/>
                      </a:endParaRPr>
                    </a:p>
                  </a:txBody>
                  <a:tcPr marL="7620" marR="7620" marT="7620" marB="0" anchor="ctr"/>
                </a:tc>
                <a:extLst>
                  <a:ext uri="{0D108BD9-81ED-4DB2-BD59-A6C34878D82A}">
                    <a16:rowId xmlns:a16="http://schemas.microsoft.com/office/drawing/2014/main" val="3360660859"/>
                  </a:ext>
                </a:extLst>
              </a:tr>
              <a:tr h="206070">
                <a:tc>
                  <a:txBody>
                    <a:bodyPr/>
                    <a:lstStyle/>
                    <a:p>
                      <a:pPr algn="ctr" fontAlgn="ctr"/>
                      <a:r>
                        <a:rPr lang="zh-CN" altLang="en-US" sz="1200" u="none" strike="noStrike" dirty="0">
                          <a:effectLst/>
                        </a:rPr>
                        <a:t>問題解決</a:t>
                      </a:r>
                      <a:endParaRPr lang="en-US" altLang="zh-CN" sz="1200" u="none" strike="noStrike" dirty="0">
                        <a:effectLst/>
                      </a:endParaRPr>
                    </a:p>
                  </a:txBody>
                  <a:tcPr marL="7620" marR="7620" marT="7620" marB="0" anchor="ctr"/>
                </a:tc>
                <a:tc>
                  <a:txBody>
                    <a:bodyPr/>
                    <a:lstStyle/>
                    <a:p>
                      <a:pPr algn="ctr" fontAlgn="ctr"/>
                      <a:endParaRPr lang="zh-TW" altLang="en-US" sz="1200" b="0" i="0" u="none" strike="noStrike" dirty="0">
                        <a:solidFill>
                          <a:srgbClr val="000000"/>
                        </a:solidFill>
                        <a:effectLst/>
                        <a:latin typeface="新細明體" panose="02020500000000000000" pitchFamily="18" charset="-120"/>
                        <a:ea typeface="新細明體" panose="02020500000000000000" pitchFamily="18" charset="-120"/>
                      </a:endParaRPr>
                    </a:p>
                  </a:txBody>
                  <a:tcPr marL="7620" marR="7620" marT="7620" marB="0" anchor="ctr"/>
                </a:tc>
                <a:extLst>
                  <a:ext uri="{0D108BD9-81ED-4DB2-BD59-A6C34878D82A}">
                    <a16:rowId xmlns:a16="http://schemas.microsoft.com/office/drawing/2014/main" val="1162597193"/>
                  </a:ext>
                </a:extLst>
              </a:tr>
              <a:tr h="206070">
                <a:tc>
                  <a:txBody>
                    <a:bodyPr/>
                    <a:lstStyle/>
                    <a:p>
                      <a:pPr algn="ctr" fontAlgn="ctr"/>
                      <a:r>
                        <a:rPr lang="zh-CN" altLang="en-US" sz="1200" u="none" strike="noStrike" dirty="0">
                          <a:effectLst/>
                        </a:rPr>
                        <a:t>外殼定制</a:t>
                      </a:r>
                      <a:endParaRPr lang="en-US" altLang="zh-CN" sz="1200" u="none" strike="noStrike" dirty="0">
                        <a:effectLst/>
                      </a:endParaRPr>
                    </a:p>
                  </a:txBody>
                  <a:tcPr marL="7620" marR="7620" marT="7620" marB="0" anchor="ctr"/>
                </a:tc>
                <a:tc>
                  <a:txBody>
                    <a:bodyPr/>
                    <a:lstStyle/>
                    <a:p>
                      <a:pPr algn="ctr" fontAlgn="ctr"/>
                      <a:endParaRPr lang="zh-TW" altLang="en-US" sz="1200" b="0" i="0" u="none" strike="noStrike" dirty="0">
                        <a:solidFill>
                          <a:srgbClr val="000000"/>
                        </a:solidFill>
                        <a:effectLst/>
                        <a:latin typeface="新細明體" panose="02020500000000000000" pitchFamily="18" charset="-120"/>
                        <a:ea typeface="新細明體" panose="02020500000000000000" pitchFamily="18" charset="-120"/>
                      </a:endParaRPr>
                    </a:p>
                  </a:txBody>
                  <a:tcPr marL="7620" marR="7620" marT="7620" marB="0" anchor="ctr"/>
                </a:tc>
                <a:extLst>
                  <a:ext uri="{0D108BD9-81ED-4DB2-BD59-A6C34878D82A}">
                    <a16:rowId xmlns:a16="http://schemas.microsoft.com/office/drawing/2014/main" val="2777216454"/>
                  </a:ext>
                </a:extLst>
              </a:tr>
            </a:tbl>
          </a:graphicData>
        </a:graphic>
      </p:graphicFrame>
      <p:pic>
        <p:nvPicPr>
          <p:cNvPr id="13" name="圖片 12">
            <a:extLst>
              <a:ext uri="{FF2B5EF4-FFF2-40B4-BE49-F238E27FC236}">
                <a16:creationId xmlns:a16="http://schemas.microsoft.com/office/drawing/2014/main" id="{A838099E-170B-9E9C-C275-49512F6F9660}"/>
              </a:ext>
            </a:extLst>
          </p:cNvPr>
          <p:cNvPicPr>
            <a:picLocks noChangeAspect="1"/>
          </p:cNvPicPr>
          <p:nvPr/>
        </p:nvPicPr>
        <p:blipFill rotWithShape="1">
          <a:blip r:embed="rId4"/>
          <a:srcRect l="22046" t="22068" r="16160" b="22208"/>
          <a:stretch/>
        </p:blipFill>
        <p:spPr>
          <a:xfrm>
            <a:off x="7179750" y="1584221"/>
            <a:ext cx="3970816" cy="3633336"/>
          </a:xfrm>
          <a:prstGeom prst="rect">
            <a:avLst/>
          </a:prstGeom>
        </p:spPr>
      </p:pic>
      <p:cxnSp>
        <p:nvCxnSpPr>
          <p:cNvPr id="15" name="直線接點 14">
            <a:extLst>
              <a:ext uri="{FF2B5EF4-FFF2-40B4-BE49-F238E27FC236}">
                <a16:creationId xmlns:a16="http://schemas.microsoft.com/office/drawing/2014/main" id="{BDA8D18D-0DE1-5BEC-92E7-2E5911827C3B}"/>
              </a:ext>
            </a:extLst>
          </p:cNvPr>
          <p:cNvCxnSpPr>
            <a:cxnSpLocks/>
          </p:cNvCxnSpPr>
          <p:nvPr/>
        </p:nvCxnSpPr>
        <p:spPr>
          <a:xfrm>
            <a:off x="6964326" y="1418925"/>
            <a:ext cx="0" cy="469907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874502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2" name="Rectangle 71">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文字方塊 19">
            <a:extLst>
              <a:ext uri="{FF2B5EF4-FFF2-40B4-BE49-F238E27FC236}">
                <a16:creationId xmlns:a16="http://schemas.microsoft.com/office/drawing/2014/main" id="{EB5A6896-7374-2179-7788-A350D0D5898A}"/>
              </a:ext>
            </a:extLst>
          </p:cNvPr>
          <p:cNvSpPr txBox="1"/>
          <p:nvPr/>
        </p:nvSpPr>
        <p:spPr>
          <a:xfrm>
            <a:off x="699713" y="248038"/>
            <a:ext cx="7063721" cy="1159200"/>
          </a:xfrm>
          <a:prstGeom prst="rect">
            <a:avLst/>
          </a:prstGeom>
        </p:spPr>
        <p:txBody>
          <a:bodyPr vert="horz" lIns="91440" tIns="45720" rIns="91440" bIns="45720" rtlCol="0" anchor="ctr">
            <a:normAutofit/>
          </a:bodyPr>
          <a:lstStyle/>
          <a:p>
            <a:pPr>
              <a:lnSpc>
                <a:spcPct val="90000"/>
              </a:lnSpc>
              <a:spcBef>
                <a:spcPct val="0"/>
              </a:spcBef>
              <a:spcAft>
                <a:spcPts val="600"/>
              </a:spcAft>
            </a:pPr>
            <a:r>
              <a:rPr lang="zh-CN" altLang="en-US" sz="4000" kern="1200" dirty="0">
                <a:solidFill>
                  <a:srgbClr val="FFFFFF"/>
                </a:solidFill>
                <a:latin typeface="+mj-lt"/>
                <a:ea typeface="+mj-ea"/>
                <a:cs typeface="+mj-cs"/>
              </a:rPr>
              <a:t>項目供應商</a:t>
            </a:r>
            <a:r>
              <a:rPr lang="en-US" altLang="zh-CN" sz="4000" dirty="0">
                <a:solidFill>
                  <a:srgbClr val="FFFFFF"/>
                </a:solidFill>
                <a:latin typeface="+mj-lt"/>
                <a:ea typeface="+mj-ea"/>
                <a:cs typeface="+mj-cs"/>
              </a:rPr>
              <a:t>/</a:t>
            </a:r>
            <a:r>
              <a:rPr lang="zh-CN" altLang="en-US" sz="4000" kern="1200" dirty="0">
                <a:solidFill>
                  <a:srgbClr val="FFFFFF"/>
                </a:solidFill>
                <a:latin typeface="+mj-lt"/>
                <a:ea typeface="+mj-ea"/>
                <a:cs typeface="+mj-cs"/>
              </a:rPr>
              <a:t>服務商</a:t>
            </a:r>
            <a:endParaRPr lang="en-US" altLang="zh-TW" sz="4000" kern="1200" dirty="0">
              <a:solidFill>
                <a:srgbClr val="FFFFFF"/>
              </a:solidFill>
              <a:latin typeface="+mj-lt"/>
              <a:ea typeface="+mj-ea"/>
              <a:cs typeface="+mj-cs"/>
            </a:endParaRPr>
          </a:p>
        </p:txBody>
      </p:sp>
      <p:pic>
        <p:nvPicPr>
          <p:cNvPr id="16" name="圖片 15" descr="一張含有 文字, 螢幕擷取畫面, 字型, 數字 的圖片&#10;&#10;自動產生的描述">
            <a:extLst>
              <a:ext uri="{FF2B5EF4-FFF2-40B4-BE49-F238E27FC236}">
                <a16:creationId xmlns:a16="http://schemas.microsoft.com/office/drawing/2014/main" id="{BB354DD0-B7B0-16E3-F9CF-9C955CC9D548}"/>
              </a:ext>
            </a:extLst>
          </p:cNvPr>
          <p:cNvPicPr>
            <a:picLocks noChangeAspect="1"/>
          </p:cNvPicPr>
          <p:nvPr/>
        </p:nvPicPr>
        <p:blipFill>
          <a:blip r:embed="rId2"/>
          <a:stretch>
            <a:fillRect/>
          </a:stretch>
        </p:blipFill>
        <p:spPr>
          <a:xfrm>
            <a:off x="764071" y="1966293"/>
            <a:ext cx="10663857" cy="4452160"/>
          </a:xfrm>
          <a:prstGeom prst="rect">
            <a:avLst/>
          </a:prstGeom>
        </p:spPr>
      </p:pic>
    </p:spTree>
    <p:extLst>
      <p:ext uri="{BB962C8B-B14F-4D97-AF65-F5344CB8AC3E}">
        <p14:creationId xmlns:p14="http://schemas.microsoft.com/office/powerpoint/2010/main" val="37472045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6FF76B9-219D-4469-AF87-0236D290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 name="Group 11">
            <a:extLst>
              <a:ext uri="{FF2B5EF4-FFF2-40B4-BE49-F238E27FC236}">
                <a16:creationId xmlns:a16="http://schemas.microsoft.com/office/drawing/2014/main" id="{DB88BD78-87E1-424D-B479-C37D8E41B1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13" name="Freeform: Shape 12">
              <a:extLst>
                <a:ext uri="{FF2B5EF4-FFF2-40B4-BE49-F238E27FC236}">
                  <a16:creationId xmlns:a16="http://schemas.microsoft.com/office/drawing/2014/main" id="{C05EB894-9410-4B20-95E4-7A25101AB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66E38B6-B050-4340-8E8F-3A971DADC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633C5E46-DAC5-4661-9C87-22B08E2A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內容版面配置區 4" descr="一張含有 文字, 地圖, 圖表, 螢幕擷取畫面 的圖片&#10;&#10;自動產生的描述">
            <a:extLst>
              <a:ext uri="{FF2B5EF4-FFF2-40B4-BE49-F238E27FC236}">
                <a16:creationId xmlns:a16="http://schemas.microsoft.com/office/drawing/2014/main" id="{9E720769-BF96-7675-6B67-D739599E539F}"/>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571398" y="459942"/>
            <a:ext cx="11049203" cy="6215177"/>
          </a:xfrm>
          <a:prstGeom prst="rect">
            <a:avLst/>
          </a:prstGeom>
          <a:ln>
            <a:noFill/>
          </a:ln>
        </p:spPr>
      </p:pic>
      <p:sp>
        <p:nvSpPr>
          <p:cNvPr id="3" name="文字方塊 2">
            <a:extLst>
              <a:ext uri="{FF2B5EF4-FFF2-40B4-BE49-F238E27FC236}">
                <a16:creationId xmlns:a16="http://schemas.microsoft.com/office/drawing/2014/main" id="{66C815C9-4403-4E11-7C26-E11068A3F8A2}"/>
              </a:ext>
            </a:extLst>
          </p:cNvPr>
          <p:cNvSpPr txBox="1"/>
          <p:nvPr/>
        </p:nvSpPr>
        <p:spPr>
          <a:xfrm>
            <a:off x="-1772" y="45305"/>
            <a:ext cx="6097772" cy="369332"/>
          </a:xfrm>
          <a:prstGeom prst="rect">
            <a:avLst/>
          </a:prstGeom>
          <a:noFill/>
        </p:spPr>
        <p:txBody>
          <a:bodyPr wrap="square">
            <a:spAutoFit/>
          </a:bodyPr>
          <a:lstStyle/>
          <a:p>
            <a:pPr lvl="0"/>
            <a:r>
              <a:rPr lang="zh-TW" altLang="zh-TW" dirty="0">
                <a:latin typeface="標楷體" panose="03000509000000000000" pitchFamily="65" charset="-120"/>
                <a:ea typeface="標楷體" panose="03000509000000000000" pitchFamily="65" charset="-120"/>
              </a:rPr>
              <a:t>完整組織結構圖</a:t>
            </a:r>
            <a:endParaRPr lang="en-US" altLang="zh-TW" dirty="0">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38567579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73C994B4-9721-4148-9EEC-6793CECDE8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3" y="-1"/>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6" name="Rectangle 25">
            <a:extLst>
              <a:ext uri="{FF2B5EF4-FFF2-40B4-BE49-F238E27FC236}">
                <a16:creationId xmlns:a16="http://schemas.microsoft.com/office/drawing/2014/main" id="{F9D95E49-763A-4886-B038-82F7347405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bg2">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8" name="Rectangle 27">
            <a:extLst>
              <a:ext uri="{FF2B5EF4-FFF2-40B4-BE49-F238E27FC236}">
                <a16:creationId xmlns:a16="http://schemas.microsoft.com/office/drawing/2014/main" id="{541CEA24-8518-4C08-A11E-B7E64FB31F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78324" y="699899"/>
            <a:ext cx="10713676" cy="54333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Connector 29">
            <a:extLst>
              <a:ext uri="{FF2B5EF4-FFF2-40B4-BE49-F238E27FC236}">
                <a16:creationId xmlns:a16="http://schemas.microsoft.com/office/drawing/2014/main" id="{5D28AB17-F6FA-4C53-B3E3-D0A39D4A33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11365990" y="5610"/>
            <a:ext cx="0" cy="685800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3EFADC67-92A1-44FB-8691-D8CD71A21EF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18001"/>
            <a:ext cx="12192000" cy="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4AA74EAB-FD76-4F40-A962-CEADC30542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1425172"/>
            <a:ext cx="1469410" cy="4695345"/>
          </a:xfrm>
          <a:prstGeom prst="rect">
            <a:avLst/>
          </a:prstGeom>
          <a:solidFill>
            <a:schemeClr val="accent1">
              <a:alpha val="25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a:ln>
                <a:noFill/>
              </a:ln>
              <a:solidFill>
                <a:srgbClr val="000000"/>
              </a:solidFill>
              <a:effectLst/>
              <a:uFillTx/>
              <a:latin typeface="Helvetica Neue Medium"/>
              <a:ea typeface="Helvetica Neue Medium"/>
              <a:cs typeface="Helvetica Neue Medium"/>
              <a:sym typeface="Helvetica Neue Medium"/>
            </a:endParaRPr>
          </a:p>
        </p:txBody>
      </p:sp>
      <p:pic>
        <p:nvPicPr>
          <p:cNvPr id="7" name="Graphic 6" descr="停止">
            <a:extLst>
              <a:ext uri="{FF2B5EF4-FFF2-40B4-BE49-F238E27FC236}">
                <a16:creationId xmlns:a16="http://schemas.microsoft.com/office/drawing/2014/main" id="{5AC003CD-F129-F822-A38C-01B6C6CD66C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22899" y="2355650"/>
            <a:ext cx="3756276" cy="3756276"/>
          </a:xfrm>
          <a:prstGeom prst="rect">
            <a:avLst/>
          </a:prstGeom>
        </p:spPr>
      </p:pic>
      <p:sp>
        <p:nvSpPr>
          <p:cNvPr id="6" name="標題 5">
            <a:extLst>
              <a:ext uri="{FF2B5EF4-FFF2-40B4-BE49-F238E27FC236}">
                <a16:creationId xmlns:a16="http://schemas.microsoft.com/office/drawing/2014/main" id="{7AC19352-2B82-01C6-67D7-5951E828B47E}"/>
              </a:ext>
            </a:extLst>
          </p:cNvPr>
          <p:cNvSpPr>
            <a:spLocks noGrp="1"/>
          </p:cNvSpPr>
          <p:nvPr>
            <p:ph type="title"/>
          </p:nvPr>
        </p:nvSpPr>
        <p:spPr>
          <a:xfrm>
            <a:off x="9356651" y="6210791"/>
            <a:ext cx="2098121" cy="200642"/>
          </a:xfrm>
        </p:spPr>
        <p:txBody>
          <a:bodyPr>
            <a:noAutofit/>
          </a:bodyPr>
          <a:lstStyle/>
          <a:p>
            <a:r>
              <a:rPr lang="en-US" altLang="zh-CN" sz="1800" dirty="0"/>
              <a:t>2023.12.01-12.04</a:t>
            </a:r>
            <a:endParaRPr lang="zh-TW" altLang="en-US" sz="1800" dirty="0"/>
          </a:p>
        </p:txBody>
      </p:sp>
    </p:spTree>
    <p:extLst>
      <p:ext uri="{BB962C8B-B14F-4D97-AF65-F5344CB8AC3E}">
        <p14:creationId xmlns:p14="http://schemas.microsoft.com/office/powerpoint/2010/main" val="13561196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任意多边形: 形状 4"/>
          <p:cNvSpPr/>
          <p:nvPr/>
        </p:nvSpPr>
        <p:spPr bwMode="auto">
          <a:xfrm flipH="1">
            <a:off x="0" y="5871029"/>
            <a:ext cx="12192000" cy="1012232"/>
          </a:xfrm>
          <a:custGeom>
            <a:avLst/>
            <a:gdLst>
              <a:gd name="connsiteX0" fmla="*/ 2457949 w 12192000"/>
              <a:gd name="connsiteY0" fmla="*/ 0 h 1012232"/>
              <a:gd name="connsiteX1" fmla="*/ 9057549 w 12192000"/>
              <a:gd name="connsiteY1" fmla="*/ 610553 h 1012232"/>
              <a:gd name="connsiteX2" fmla="*/ 12192000 w 12192000"/>
              <a:gd name="connsiteY2" fmla="*/ 305277 h 1012232"/>
              <a:gd name="connsiteX3" fmla="*/ 12192000 w 12192000"/>
              <a:gd name="connsiteY3" fmla="*/ 1012232 h 1012232"/>
              <a:gd name="connsiteX4" fmla="*/ 114300 w 12192000"/>
              <a:gd name="connsiteY4" fmla="*/ 1012232 h 1012232"/>
              <a:gd name="connsiteX5" fmla="*/ 0 w 12192000"/>
              <a:gd name="connsiteY5" fmla="*/ 1012232 h 1012232"/>
              <a:gd name="connsiteX6" fmla="*/ 0 w 12192000"/>
              <a:gd name="connsiteY6" fmla="*/ 160434 h 1012232"/>
              <a:gd name="connsiteX7" fmla="*/ 270087 w 12192000"/>
              <a:gd name="connsiteY7" fmla="*/ 129128 h 1012232"/>
              <a:gd name="connsiteX8" fmla="*/ 2457949 w 12192000"/>
              <a:gd name="connsiteY8" fmla="*/ 0 h 1012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1012232">
                <a:moveTo>
                  <a:pt x="2457949" y="0"/>
                </a:moveTo>
                <a:cubicBezTo>
                  <a:pt x="4506845" y="0"/>
                  <a:pt x="7360920" y="610553"/>
                  <a:pt x="9057549" y="610553"/>
                </a:cubicBezTo>
                <a:cubicBezTo>
                  <a:pt x="10754179" y="610553"/>
                  <a:pt x="12192000" y="305277"/>
                  <a:pt x="12192000" y="305277"/>
                </a:cubicBezTo>
                <a:cubicBezTo>
                  <a:pt x="12192000" y="1012232"/>
                  <a:pt x="12192000" y="1012232"/>
                  <a:pt x="12192000" y="1012232"/>
                </a:cubicBezTo>
                <a:cubicBezTo>
                  <a:pt x="5290457" y="1012232"/>
                  <a:pt x="1839686" y="1012232"/>
                  <a:pt x="114300" y="1012232"/>
                </a:cubicBezTo>
                <a:lnTo>
                  <a:pt x="0" y="1012232"/>
                </a:lnTo>
                <a:lnTo>
                  <a:pt x="0" y="160434"/>
                </a:lnTo>
                <a:lnTo>
                  <a:pt x="270087" y="129128"/>
                </a:lnTo>
                <a:cubicBezTo>
                  <a:pt x="925321" y="57390"/>
                  <a:pt x="1689613" y="0"/>
                  <a:pt x="2457949" y="0"/>
                </a:cubicBezTo>
                <a:close/>
              </a:path>
            </a:pathLst>
          </a:custGeom>
          <a:solidFill>
            <a:srgbClr val="52618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solidFill>
                <a:schemeClr val="lt1"/>
              </a:solidFill>
              <a:latin typeface="Arial" panose="020B0604020202020204" pitchFamily="34" charset="0"/>
              <a:ea typeface="思源黑体 CN Normal" panose="020B0400000000000000" pitchFamily="34" charset="-122"/>
              <a:sym typeface="Arial" panose="020B0604020202020204" pitchFamily="34" charset="0"/>
            </a:endParaRPr>
          </a:p>
        </p:txBody>
      </p:sp>
      <p:sp>
        <p:nvSpPr>
          <p:cNvPr id="15" name="文本框 14"/>
          <p:cNvSpPr txBox="1"/>
          <p:nvPr/>
        </p:nvSpPr>
        <p:spPr>
          <a:xfrm>
            <a:off x="3044480" y="3083852"/>
            <a:ext cx="2613936" cy="923330"/>
          </a:xfrm>
          <a:prstGeom prst="rect">
            <a:avLst/>
          </a:prstGeom>
          <a:noFill/>
        </p:spPr>
        <p:txBody>
          <a:bodyPr wrap="square" rtlCol="0">
            <a:spAutoFit/>
          </a:bodyPr>
          <a:lstStyle/>
          <a:p>
            <a:r>
              <a:rPr lang="en-US" altLang="zh-CN" sz="5400" b="1" dirty="0">
                <a:solidFill>
                  <a:srgbClr val="F2F2F2"/>
                </a:solidFill>
                <a:latin typeface="微软雅黑" panose="020B0503020204020204" pitchFamily="34" charset="-122"/>
                <a:ea typeface="微软雅黑" panose="020B0503020204020204" pitchFamily="34" charset="-122"/>
              </a:rPr>
              <a:t>PART.1</a:t>
            </a:r>
            <a:endParaRPr lang="zh-CN" altLang="en-US" sz="5400" b="1" dirty="0">
              <a:solidFill>
                <a:srgbClr val="F2F2F2"/>
              </a:solidFill>
              <a:latin typeface="微软雅黑" panose="020B0503020204020204" pitchFamily="34" charset="-122"/>
              <a:ea typeface="微软雅黑" panose="020B0503020204020204" pitchFamily="34" charset="-122"/>
            </a:endParaRPr>
          </a:p>
        </p:txBody>
      </p:sp>
      <p:sp>
        <p:nvSpPr>
          <p:cNvPr id="17" name="標題 16">
            <a:extLst>
              <a:ext uri="{FF2B5EF4-FFF2-40B4-BE49-F238E27FC236}">
                <a16:creationId xmlns:a16="http://schemas.microsoft.com/office/drawing/2014/main" id="{A3AF32EE-35E9-0AC9-C0F1-B11413705EAF}"/>
              </a:ext>
            </a:extLst>
          </p:cNvPr>
          <p:cNvSpPr>
            <a:spLocks noGrp="1"/>
          </p:cNvSpPr>
          <p:nvPr>
            <p:ph type="title"/>
          </p:nvPr>
        </p:nvSpPr>
        <p:spPr/>
        <p:txBody>
          <a:bodyPr/>
          <a:lstStyle/>
          <a:p>
            <a:r>
              <a:rPr lang="zh-CN" altLang="en-US" dirty="0">
                <a:latin typeface="標楷體" panose="03000509000000000000" pitchFamily="65" charset="-120"/>
                <a:ea typeface="標楷體" panose="03000509000000000000" pitchFamily="65" charset="-120"/>
              </a:rPr>
              <a:t>三</a:t>
            </a:r>
            <a:r>
              <a:rPr lang="zh-TW" altLang="en-US" dirty="0">
                <a:latin typeface="標楷體" panose="03000509000000000000" pitchFamily="65" charset="-120"/>
                <a:ea typeface="標楷體" panose="03000509000000000000" pitchFamily="65" charset="-120"/>
              </a:rPr>
              <a:t>、單晶片板控制端設計簡介 </a:t>
            </a:r>
            <a:r>
              <a:rPr lang="en-US" altLang="zh-TW" dirty="0">
                <a:latin typeface="標楷體" panose="03000509000000000000" pitchFamily="65" charset="-120"/>
                <a:ea typeface="標楷體" panose="03000509000000000000" pitchFamily="65" charset="-120"/>
              </a:rPr>
              <a:t>(ETL)</a:t>
            </a:r>
            <a:endParaRPr lang="zh-TW" altLang="en-US" dirty="0">
              <a:latin typeface="標楷體" panose="03000509000000000000" pitchFamily="65" charset="-120"/>
              <a:ea typeface="標楷體" panose="03000509000000000000" pitchFamily="65" charset="-120"/>
            </a:endParaRPr>
          </a:p>
        </p:txBody>
      </p:sp>
      <p:sp>
        <p:nvSpPr>
          <p:cNvPr id="4" name="內容版面配置區 3">
            <a:extLst>
              <a:ext uri="{FF2B5EF4-FFF2-40B4-BE49-F238E27FC236}">
                <a16:creationId xmlns:a16="http://schemas.microsoft.com/office/drawing/2014/main" id="{63F73BF0-B44A-FFE1-2AD8-886307988307}"/>
              </a:ext>
            </a:extLst>
          </p:cNvPr>
          <p:cNvSpPr>
            <a:spLocks noGrp="1"/>
          </p:cNvSpPr>
          <p:nvPr>
            <p:ph idx="1"/>
          </p:nvPr>
        </p:nvSpPr>
        <p:spPr/>
        <p:txBody>
          <a:bodyPr/>
          <a:lstStyle/>
          <a:p>
            <a:r>
              <a:rPr lang="en-US" altLang="zh-CN" dirty="0">
                <a:solidFill>
                  <a:schemeClr val="tx1">
                    <a:lumMod val="75000"/>
                    <a:lumOff val="25000"/>
                  </a:schemeClr>
                </a:solidFill>
                <a:latin typeface="標楷體" panose="03000509000000000000" pitchFamily="65" charset="-120"/>
                <a:ea typeface="標楷體" panose="03000509000000000000" pitchFamily="65" charset="-120"/>
                <a:cs typeface="Times New Roman" panose="02020603050405020304" pitchFamily="18" charset="0"/>
              </a:rPr>
              <a:t>ESP32 | </a:t>
            </a:r>
            <a:r>
              <a:rPr lang="zh-TW" altLang="en-US" dirty="0">
                <a:solidFill>
                  <a:schemeClr val="tx1">
                    <a:lumMod val="75000"/>
                    <a:lumOff val="25000"/>
                  </a:schemeClr>
                </a:solidFill>
                <a:latin typeface="標楷體" panose="03000509000000000000" pitchFamily="65" charset="-120"/>
                <a:ea typeface="標楷體" panose="03000509000000000000" pitchFamily="65" charset="-120"/>
                <a:cs typeface="Times New Roman" panose="02020603050405020304" pitchFamily="18" charset="0"/>
              </a:rPr>
              <a:t>中央處理器</a:t>
            </a:r>
            <a:endParaRPr lang="en-US" altLang="zh-TW" dirty="0">
              <a:solidFill>
                <a:schemeClr val="tx1">
                  <a:lumMod val="75000"/>
                  <a:lumOff val="25000"/>
                </a:schemeClr>
              </a:solidFill>
              <a:latin typeface="標楷體" panose="03000509000000000000" pitchFamily="65" charset="-120"/>
              <a:ea typeface="標楷體" panose="03000509000000000000" pitchFamily="65" charset="-120"/>
              <a:cs typeface="Times New Roman" panose="02020603050405020304" pitchFamily="18" charset="0"/>
            </a:endParaRPr>
          </a:p>
          <a:p>
            <a:r>
              <a:rPr lang="en-US" altLang="zh-TW" dirty="0">
                <a:solidFill>
                  <a:schemeClr val="tx1">
                    <a:lumMod val="75000"/>
                    <a:lumOff val="25000"/>
                  </a:schemeClr>
                </a:solidFill>
                <a:latin typeface="標楷體" panose="03000509000000000000" pitchFamily="65" charset="-120"/>
                <a:ea typeface="標楷體" panose="03000509000000000000" pitchFamily="65" charset="-120"/>
                <a:cs typeface="Times New Roman" panose="02020603050405020304" pitchFamily="18" charset="0"/>
              </a:rPr>
              <a:t>MAX98357A </a:t>
            </a:r>
            <a:r>
              <a:rPr lang="en-US" altLang="zh-CN" dirty="0">
                <a:solidFill>
                  <a:schemeClr val="tx1">
                    <a:lumMod val="75000"/>
                    <a:lumOff val="25000"/>
                  </a:schemeClr>
                </a:solidFill>
                <a:latin typeface="標楷體" panose="03000509000000000000" pitchFamily="65" charset="-120"/>
                <a:ea typeface="標楷體" panose="03000509000000000000" pitchFamily="65" charset="-120"/>
                <a:cs typeface="Times New Roman" panose="02020603050405020304" pitchFamily="18" charset="0"/>
              </a:rPr>
              <a:t>| </a:t>
            </a:r>
            <a:r>
              <a:rPr lang="zh-TW" altLang="en-US" dirty="0">
                <a:solidFill>
                  <a:schemeClr val="tx1">
                    <a:lumMod val="75000"/>
                    <a:lumOff val="25000"/>
                  </a:schemeClr>
                </a:solidFill>
                <a:latin typeface="標楷體" panose="03000509000000000000" pitchFamily="65" charset="-120"/>
                <a:ea typeface="標楷體" panose="03000509000000000000" pitchFamily="65" charset="-120"/>
                <a:cs typeface="Times New Roman" panose="02020603050405020304" pitchFamily="18" charset="0"/>
              </a:rPr>
              <a:t>音訊放大器</a:t>
            </a:r>
            <a:endParaRPr lang="en-US" altLang="zh-TW" dirty="0">
              <a:solidFill>
                <a:schemeClr val="tx1">
                  <a:lumMod val="75000"/>
                  <a:lumOff val="25000"/>
                </a:schemeClr>
              </a:solidFill>
              <a:latin typeface="標楷體" panose="03000509000000000000" pitchFamily="65" charset="-120"/>
              <a:ea typeface="標楷體" panose="03000509000000000000" pitchFamily="65" charset="-120"/>
              <a:cs typeface="Times New Roman" panose="02020603050405020304" pitchFamily="18" charset="0"/>
            </a:endParaRPr>
          </a:p>
          <a:p>
            <a:r>
              <a:rPr lang="en-US" altLang="zh-TW" dirty="0">
                <a:solidFill>
                  <a:schemeClr val="tx1">
                    <a:lumMod val="75000"/>
                    <a:lumOff val="25000"/>
                  </a:schemeClr>
                </a:solidFill>
                <a:latin typeface="標楷體" panose="03000509000000000000" pitchFamily="65" charset="-120"/>
                <a:ea typeface="標楷體" panose="03000509000000000000" pitchFamily="65" charset="-120"/>
                <a:cs typeface="Times New Roman" panose="02020603050405020304" pitchFamily="18" charset="0"/>
              </a:rPr>
              <a:t>INMP441 </a:t>
            </a:r>
            <a:r>
              <a:rPr lang="en-US" altLang="zh-CN" dirty="0">
                <a:solidFill>
                  <a:schemeClr val="tx1">
                    <a:lumMod val="75000"/>
                    <a:lumOff val="25000"/>
                  </a:schemeClr>
                </a:solidFill>
                <a:latin typeface="標楷體" panose="03000509000000000000" pitchFamily="65" charset="-120"/>
                <a:ea typeface="標楷體" panose="03000509000000000000" pitchFamily="65" charset="-120"/>
                <a:cs typeface="Times New Roman" panose="02020603050405020304" pitchFamily="18" charset="0"/>
              </a:rPr>
              <a:t>| </a:t>
            </a:r>
            <a:r>
              <a:rPr lang="zh-TW" altLang="zh-TW" dirty="0">
                <a:solidFill>
                  <a:schemeClr val="tx1">
                    <a:lumMod val="75000"/>
                    <a:lumOff val="25000"/>
                  </a:schemeClr>
                </a:solidFill>
                <a:latin typeface="標楷體" panose="03000509000000000000" pitchFamily="65" charset="-120"/>
                <a:ea typeface="標楷體" panose="03000509000000000000" pitchFamily="65" charset="-120"/>
                <a:cs typeface="Times New Roman" panose="02020603050405020304" pitchFamily="18" charset="0"/>
              </a:rPr>
              <a:t>全向麥克風模組</a:t>
            </a:r>
            <a:endParaRPr lang="en-US" altLang="zh-TW" dirty="0">
              <a:solidFill>
                <a:schemeClr val="tx1">
                  <a:lumMod val="75000"/>
                  <a:lumOff val="25000"/>
                </a:schemeClr>
              </a:solidFill>
              <a:latin typeface="標楷體" panose="03000509000000000000" pitchFamily="65" charset="-120"/>
              <a:ea typeface="標楷體" panose="03000509000000000000" pitchFamily="65" charset="-120"/>
              <a:cs typeface="Times New Roman" panose="02020603050405020304" pitchFamily="18" charset="0"/>
            </a:endParaRPr>
          </a:p>
          <a:p>
            <a:r>
              <a:rPr lang="zh-TW" altLang="zh-TW" dirty="0">
                <a:solidFill>
                  <a:schemeClr val="tx1">
                    <a:lumMod val="75000"/>
                    <a:lumOff val="25000"/>
                  </a:schemeClr>
                </a:solidFill>
                <a:latin typeface="標楷體" panose="03000509000000000000" pitchFamily="65" charset="-120"/>
                <a:ea typeface="標楷體" panose="03000509000000000000" pitchFamily="65" charset="-120"/>
                <a:cs typeface="Times New Roman" panose="02020603050405020304" pitchFamily="18" charset="0"/>
              </a:rPr>
              <a:t>攀藤</a:t>
            </a:r>
            <a:r>
              <a:rPr lang="en-US" altLang="zh-TW" dirty="0">
                <a:solidFill>
                  <a:schemeClr val="tx1">
                    <a:lumMod val="75000"/>
                    <a:lumOff val="25000"/>
                  </a:schemeClr>
                </a:solidFill>
                <a:latin typeface="標楷體" panose="03000509000000000000" pitchFamily="65" charset="-120"/>
                <a:ea typeface="標楷體" panose="03000509000000000000" pitchFamily="65" charset="-120"/>
                <a:cs typeface="Times New Roman" panose="02020603050405020304" pitchFamily="18" charset="0"/>
              </a:rPr>
              <a:t> G5 PMS5003 </a:t>
            </a:r>
            <a:r>
              <a:rPr lang="en-US" altLang="zh-CN" dirty="0">
                <a:solidFill>
                  <a:schemeClr val="tx1">
                    <a:lumMod val="75000"/>
                    <a:lumOff val="25000"/>
                  </a:schemeClr>
                </a:solidFill>
                <a:latin typeface="標楷體" panose="03000509000000000000" pitchFamily="65" charset="-120"/>
                <a:ea typeface="標楷體" panose="03000509000000000000" pitchFamily="65" charset="-120"/>
                <a:cs typeface="Times New Roman" panose="02020603050405020304" pitchFamily="18" charset="0"/>
              </a:rPr>
              <a:t>| </a:t>
            </a:r>
            <a:r>
              <a:rPr lang="zh-TW" altLang="en-US" dirty="0">
                <a:solidFill>
                  <a:schemeClr val="tx1">
                    <a:lumMod val="75000"/>
                    <a:lumOff val="25000"/>
                  </a:schemeClr>
                </a:solidFill>
                <a:latin typeface="標楷體" panose="03000509000000000000" pitchFamily="65" charset="-120"/>
                <a:ea typeface="標楷體" panose="03000509000000000000" pitchFamily="65" charset="-120"/>
                <a:cs typeface="Times New Roman" panose="02020603050405020304" pitchFamily="18" charset="0"/>
              </a:rPr>
              <a:t>雷射光散射</a:t>
            </a:r>
            <a:r>
              <a:rPr lang="zh-CN" altLang="en-US" dirty="0">
                <a:solidFill>
                  <a:schemeClr val="tx1">
                    <a:lumMod val="75000"/>
                    <a:lumOff val="25000"/>
                  </a:schemeClr>
                </a:solidFill>
                <a:latin typeface="標楷體" panose="03000509000000000000" pitchFamily="65" charset="-120"/>
                <a:ea typeface="標楷體" panose="03000509000000000000" pitchFamily="65" charset="-120"/>
                <a:cs typeface="Times New Roman" panose="02020603050405020304" pitchFamily="18" charset="0"/>
              </a:rPr>
              <a:t>空氣</a:t>
            </a:r>
            <a:r>
              <a:rPr lang="zh-TW" altLang="en-US" dirty="0">
                <a:solidFill>
                  <a:schemeClr val="tx1">
                    <a:lumMod val="75000"/>
                    <a:lumOff val="25000"/>
                  </a:schemeClr>
                </a:solidFill>
                <a:latin typeface="標楷體" panose="03000509000000000000" pitchFamily="65" charset="-120"/>
                <a:ea typeface="標楷體" panose="03000509000000000000" pitchFamily="65" charset="-120"/>
                <a:cs typeface="Times New Roman" panose="02020603050405020304" pitchFamily="18" charset="0"/>
              </a:rPr>
              <a:t>感測器</a:t>
            </a:r>
            <a:endParaRPr lang="en-US" altLang="zh-TW" dirty="0">
              <a:solidFill>
                <a:schemeClr val="tx1">
                  <a:lumMod val="75000"/>
                  <a:lumOff val="25000"/>
                </a:schemeClr>
              </a:solidFill>
              <a:latin typeface="標楷體" panose="03000509000000000000" pitchFamily="65" charset="-120"/>
              <a:ea typeface="標楷體" panose="03000509000000000000" pitchFamily="65" charset="-120"/>
              <a:cs typeface="Times New Roman" panose="02020603050405020304" pitchFamily="18" charset="0"/>
            </a:endParaRPr>
          </a:p>
          <a:p>
            <a:r>
              <a:rPr lang="en-US" altLang="zh-TW" dirty="0">
                <a:solidFill>
                  <a:schemeClr val="tx1">
                    <a:lumMod val="75000"/>
                    <a:lumOff val="25000"/>
                  </a:schemeClr>
                </a:solidFill>
                <a:latin typeface="標楷體" panose="03000509000000000000" pitchFamily="65" charset="-120"/>
                <a:ea typeface="標楷體" panose="03000509000000000000" pitchFamily="65" charset="-120"/>
                <a:cs typeface="Times New Roman" panose="02020603050405020304" pitchFamily="18" charset="0"/>
              </a:rPr>
              <a:t>SCD40 </a:t>
            </a:r>
            <a:r>
              <a:rPr lang="en-US" altLang="zh-CN" dirty="0">
                <a:solidFill>
                  <a:schemeClr val="tx1">
                    <a:lumMod val="75000"/>
                    <a:lumOff val="25000"/>
                  </a:schemeClr>
                </a:solidFill>
                <a:latin typeface="標楷體" panose="03000509000000000000" pitchFamily="65" charset="-120"/>
                <a:ea typeface="標楷體" panose="03000509000000000000" pitchFamily="65" charset="-120"/>
                <a:cs typeface="Times New Roman" panose="02020603050405020304" pitchFamily="18" charset="0"/>
              </a:rPr>
              <a:t>| CO2</a:t>
            </a:r>
            <a:r>
              <a:rPr lang="zh-TW" altLang="en-US" dirty="0">
                <a:solidFill>
                  <a:schemeClr val="tx1">
                    <a:lumMod val="75000"/>
                    <a:lumOff val="25000"/>
                  </a:schemeClr>
                </a:solidFill>
                <a:latin typeface="標楷體" panose="03000509000000000000" pitchFamily="65" charset="-120"/>
                <a:ea typeface="標楷體" panose="03000509000000000000" pitchFamily="65" charset="-120"/>
                <a:cs typeface="Times New Roman" panose="02020603050405020304" pitchFamily="18" charset="0"/>
              </a:rPr>
              <a:t>二氧化碳傳感器</a:t>
            </a:r>
            <a:endParaRPr lang="en-US" altLang="zh-TW" dirty="0">
              <a:solidFill>
                <a:schemeClr val="tx1">
                  <a:lumMod val="75000"/>
                  <a:lumOff val="25000"/>
                </a:schemeClr>
              </a:solidFill>
              <a:latin typeface="標楷體" panose="03000509000000000000" pitchFamily="65" charset="-120"/>
              <a:ea typeface="標楷體" panose="03000509000000000000" pitchFamily="65" charset="-120"/>
              <a:cs typeface="Times New Roman" panose="02020603050405020304" pitchFamily="18" charset="0"/>
            </a:endParaRPr>
          </a:p>
          <a:p>
            <a:endParaRPr lang="zh-TW" altLang="en-US" dirty="0"/>
          </a:p>
        </p:txBody>
      </p:sp>
      <p:pic>
        <p:nvPicPr>
          <p:cNvPr id="8" name="圖片 7">
            <a:extLst>
              <a:ext uri="{FF2B5EF4-FFF2-40B4-BE49-F238E27FC236}">
                <a16:creationId xmlns:a16="http://schemas.microsoft.com/office/drawing/2014/main" id="{B9294AA6-4DB3-405A-A626-D997EE5C6239}"/>
              </a:ext>
            </a:extLst>
          </p:cNvPr>
          <p:cNvPicPr>
            <a:picLocks noChangeAspect="1"/>
          </p:cNvPicPr>
          <p:nvPr/>
        </p:nvPicPr>
        <p:blipFill>
          <a:blip r:embed="rId2"/>
          <a:stretch>
            <a:fillRect/>
          </a:stretch>
        </p:blipFill>
        <p:spPr>
          <a:xfrm>
            <a:off x="9158964" y="4098315"/>
            <a:ext cx="2613936" cy="2431797"/>
          </a:xfrm>
          <a:prstGeom prst="rect">
            <a:avLst/>
          </a:prstGeom>
          <a:ln w="12700">
            <a:solidFill>
              <a:schemeClr val="tx1"/>
            </a:solidFill>
          </a:ln>
        </p:spPr>
      </p:pic>
    </p:spTree>
    <p:extLst>
      <p:ext uri="{BB962C8B-B14F-4D97-AF65-F5344CB8AC3E}">
        <p14:creationId xmlns:p14="http://schemas.microsoft.com/office/powerpoint/2010/main" val="36233229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E20F3FB-AA36-4323-EEAC-0C583819E294}"/>
              </a:ext>
            </a:extLst>
          </p:cNvPr>
          <p:cNvSpPr>
            <a:spLocks noGrp="1"/>
          </p:cNvSpPr>
          <p:nvPr>
            <p:ph type="title"/>
          </p:nvPr>
        </p:nvSpPr>
        <p:spPr/>
        <p:txBody>
          <a:bodyPr/>
          <a:lstStyle/>
          <a:p>
            <a:r>
              <a:rPr lang="zh-CN" altLang="en-US" dirty="0">
                <a:latin typeface="標楷體" panose="03000509000000000000" pitchFamily="65" charset="-120"/>
                <a:ea typeface="標楷體" panose="03000509000000000000" pitchFamily="65" charset="-120"/>
              </a:rPr>
              <a:t>四</a:t>
            </a:r>
            <a:r>
              <a:rPr lang="zh-TW" altLang="en-US" dirty="0">
                <a:latin typeface="標楷體" panose="03000509000000000000" pitchFamily="65" charset="-120"/>
                <a:ea typeface="標楷體" panose="03000509000000000000" pitchFamily="65" charset="-120"/>
              </a:rPr>
              <a:t>、雲服務器轉發端設計簡介 </a:t>
            </a:r>
          </a:p>
        </p:txBody>
      </p:sp>
      <p:sp>
        <p:nvSpPr>
          <p:cNvPr id="3" name="內容版面配置區 2">
            <a:extLst>
              <a:ext uri="{FF2B5EF4-FFF2-40B4-BE49-F238E27FC236}">
                <a16:creationId xmlns:a16="http://schemas.microsoft.com/office/drawing/2014/main" id="{6F987B87-0F02-123A-F85F-4676864C1BDD}"/>
              </a:ext>
            </a:extLst>
          </p:cNvPr>
          <p:cNvSpPr>
            <a:spLocks noGrp="1"/>
          </p:cNvSpPr>
          <p:nvPr>
            <p:ph idx="1"/>
          </p:nvPr>
        </p:nvSpPr>
        <p:spPr>
          <a:xfrm>
            <a:off x="838199" y="1563650"/>
            <a:ext cx="10515600" cy="4351338"/>
          </a:xfrm>
        </p:spPr>
        <p:txBody>
          <a:bodyPr>
            <a:normAutofit fontScale="92500" lnSpcReduction="20000"/>
          </a:bodyPr>
          <a:lstStyle/>
          <a:p>
            <a:pPr marL="0" indent="0">
              <a:lnSpc>
                <a:spcPct val="110000"/>
              </a:lnSpc>
              <a:buNone/>
            </a:pPr>
            <a:r>
              <a:rPr lang="zh-TW" altLang="en-US" sz="2400" u="sng" dirty="0">
                <a:latin typeface="標楷體" panose="03000509000000000000" pitchFamily="65" charset="-120"/>
                <a:ea typeface="標楷體" panose="03000509000000000000" pitchFamily="65" charset="-120"/>
              </a:rPr>
              <a:t>雲服務器轉發端 </a:t>
            </a:r>
            <a:r>
              <a:rPr lang="en-US" altLang="zh-CN" sz="2400" u="sng" dirty="0">
                <a:latin typeface="標楷體" panose="03000509000000000000" pitchFamily="65" charset="-120"/>
                <a:ea typeface="標楷體" panose="03000509000000000000" pitchFamily="65" charset="-120"/>
              </a:rPr>
              <a:t>- </a:t>
            </a:r>
            <a:r>
              <a:rPr lang="zh-TW" altLang="en-US" sz="2400" u="sng" dirty="0">
                <a:latin typeface="標楷體" panose="03000509000000000000" pitchFamily="65" charset="-120"/>
                <a:ea typeface="標楷體" panose="03000509000000000000" pitchFamily="65" charset="-120"/>
              </a:rPr>
              <a:t>橋樑的溝通</a:t>
            </a:r>
            <a:r>
              <a:rPr lang="zh-CN" altLang="en-US" sz="2400" u="sng" dirty="0">
                <a:latin typeface="標楷體" panose="03000509000000000000" pitchFamily="65" charset="-120"/>
                <a:ea typeface="標楷體" panose="03000509000000000000" pitchFamily="65" charset="-120"/>
              </a:rPr>
              <a:t>：</a:t>
            </a:r>
            <a:endParaRPr lang="en-US" altLang="zh-TW" sz="2400" u="sng" dirty="0">
              <a:latin typeface="標楷體" panose="03000509000000000000" pitchFamily="65" charset="-120"/>
              <a:ea typeface="標楷體" panose="03000509000000000000" pitchFamily="65" charset="-120"/>
            </a:endParaRPr>
          </a:p>
          <a:p>
            <a:pPr>
              <a:lnSpc>
                <a:spcPct val="110000"/>
              </a:lnSpc>
            </a:pPr>
            <a:r>
              <a:rPr lang="en-US" altLang="zh-TW" sz="2400" dirty="0">
                <a:latin typeface="標楷體" panose="03000509000000000000" pitchFamily="65" charset="-120"/>
                <a:ea typeface="標楷體" panose="03000509000000000000" pitchFamily="65" charset="-120"/>
              </a:rPr>
              <a:t>LINE</a:t>
            </a:r>
            <a:r>
              <a:rPr lang="zh-TW" altLang="en-US" sz="2400" dirty="0">
                <a:latin typeface="標楷體" panose="03000509000000000000" pitchFamily="65" charset="-120"/>
                <a:ea typeface="標楷體" panose="03000509000000000000" pitchFamily="65" charset="-120"/>
              </a:rPr>
              <a:t>必須通過超文字傳輸安全協定</a:t>
            </a:r>
            <a:r>
              <a:rPr lang="en-US" altLang="zh-TW" sz="2400" dirty="0">
                <a:latin typeface="標楷體" panose="03000509000000000000" pitchFamily="65" charset="-120"/>
                <a:ea typeface="標楷體" panose="03000509000000000000" pitchFamily="65" charset="-120"/>
              </a:rPr>
              <a:t>(HTTPS)</a:t>
            </a:r>
            <a:r>
              <a:rPr lang="zh-TW" altLang="en-US" sz="2400" dirty="0">
                <a:latin typeface="標楷體" panose="03000509000000000000" pitchFamily="65" charset="-120"/>
                <a:ea typeface="標楷體" panose="03000509000000000000" pitchFamily="65" charset="-120"/>
              </a:rPr>
              <a:t>傳輸</a:t>
            </a:r>
            <a:endParaRPr lang="en-US" altLang="zh-TW" sz="2400" dirty="0">
              <a:latin typeface="標楷體" panose="03000509000000000000" pitchFamily="65" charset="-120"/>
              <a:ea typeface="標楷體" panose="03000509000000000000" pitchFamily="65" charset="-120"/>
            </a:endParaRPr>
          </a:p>
          <a:p>
            <a:pPr>
              <a:lnSpc>
                <a:spcPct val="110000"/>
              </a:lnSpc>
            </a:pPr>
            <a:r>
              <a:rPr lang="en-US" altLang="zh-TW" sz="2400" dirty="0">
                <a:latin typeface="標楷體" panose="03000509000000000000" pitchFamily="65" charset="-120"/>
                <a:ea typeface="標楷體" panose="03000509000000000000" pitchFamily="65" charset="-120"/>
              </a:rPr>
              <a:t>ESP32</a:t>
            </a:r>
            <a:r>
              <a:rPr lang="zh-CN" altLang="en-US" sz="2400" dirty="0">
                <a:latin typeface="標楷體" panose="03000509000000000000" pitchFamily="65" charset="-120"/>
                <a:ea typeface="標楷體" panose="03000509000000000000" pitchFamily="65" charset="-120"/>
              </a:rPr>
              <a:t>相對容易</a:t>
            </a:r>
            <a:r>
              <a:rPr lang="zh-TW" altLang="en-US" sz="2400" dirty="0">
                <a:latin typeface="標楷體" panose="03000509000000000000" pitchFamily="65" charset="-120"/>
                <a:ea typeface="標楷體" panose="03000509000000000000" pitchFamily="65" charset="-120"/>
              </a:rPr>
              <a:t>支援非加密形式傳輸</a:t>
            </a:r>
            <a:r>
              <a:rPr lang="en-US" altLang="zh-TW" sz="2400" dirty="0">
                <a:latin typeface="標楷體" panose="03000509000000000000" pitchFamily="65" charset="-120"/>
                <a:ea typeface="標楷體" panose="03000509000000000000" pitchFamily="65" charset="-120"/>
              </a:rPr>
              <a:t>(HTTP) </a:t>
            </a:r>
            <a:r>
              <a:rPr lang="zh-TW" altLang="en-US" sz="2400" dirty="0">
                <a:latin typeface="標楷體" panose="03000509000000000000" pitchFamily="65" charset="-120"/>
                <a:ea typeface="標楷體" panose="03000509000000000000" pitchFamily="65" charset="-120"/>
              </a:rPr>
              <a:t>傳輸</a:t>
            </a:r>
            <a:endParaRPr lang="en-US" altLang="zh-TW" sz="2400" dirty="0">
              <a:latin typeface="標楷體" panose="03000509000000000000" pitchFamily="65" charset="-120"/>
              <a:ea typeface="標楷體" panose="03000509000000000000" pitchFamily="65" charset="-120"/>
            </a:endParaRPr>
          </a:p>
          <a:p>
            <a:pPr marL="0" indent="0">
              <a:lnSpc>
                <a:spcPct val="110000"/>
              </a:lnSpc>
              <a:buNone/>
            </a:pPr>
            <a:r>
              <a:rPr lang="zh-CN" altLang="en-US" sz="2400" u="sng" dirty="0">
                <a:latin typeface="標楷體" panose="03000509000000000000" pitchFamily="65" charset="-120"/>
                <a:ea typeface="標楷體" panose="03000509000000000000" pitchFamily="65" charset="-120"/>
              </a:rPr>
              <a:t>硬體：</a:t>
            </a:r>
            <a:endParaRPr lang="en-US" altLang="zh-CN" sz="2400" u="sng" dirty="0">
              <a:latin typeface="標楷體" panose="03000509000000000000" pitchFamily="65" charset="-120"/>
              <a:ea typeface="標楷體" panose="03000509000000000000" pitchFamily="65" charset="-120"/>
            </a:endParaRPr>
          </a:p>
          <a:p>
            <a:pPr>
              <a:lnSpc>
                <a:spcPct val="110000"/>
              </a:lnSpc>
            </a:pPr>
            <a:r>
              <a:rPr lang="en-US" altLang="zh-TW" sz="2400" dirty="0">
                <a:latin typeface="標楷體" panose="03000509000000000000" pitchFamily="65" charset="-120"/>
                <a:ea typeface="標楷體" panose="03000509000000000000" pitchFamily="65" charset="-120"/>
              </a:rPr>
              <a:t>SYNOLOGY NAS </a:t>
            </a:r>
            <a:r>
              <a:rPr lang="zh-TW" altLang="en-US" sz="2400" dirty="0">
                <a:latin typeface="標楷體" panose="03000509000000000000" pitchFamily="65" charset="-120"/>
                <a:ea typeface="標楷體" panose="03000509000000000000" pitchFamily="65" charset="-120"/>
              </a:rPr>
              <a:t>步署在香港</a:t>
            </a:r>
            <a:r>
              <a:rPr lang="en-US" altLang="zh-TW" sz="2400" dirty="0">
                <a:latin typeface="標楷體" panose="03000509000000000000" pitchFamily="65" charset="-120"/>
                <a:ea typeface="標楷體" panose="03000509000000000000" pitchFamily="65" charset="-120"/>
              </a:rPr>
              <a:t>24</a:t>
            </a:r>
            <a:r>
              <a:rPr lang="zh-TW" altLang="en-US" sz="2400" dirty="0">
                <a:latin typeface="標楷體" panose="03000509000000000000" pitchFamily="65" charset="-120"/>
                <a:ea typeface="標楷體" panose="03000509000000000000" pitchFamily="65" charset="-120"/>
              </a:rPr>
              <a:t>小時運行</a:t>
            </a:r>
            <a:r>
              <a:rPr lang="zh-CN" altLang="en-US" sz="2400" dirty="0">
                <a:latin typeface="標楷體" panose="03000509000000000000" pitchFamily="65" charset="-120"/>
                <a:ea typeface="標楷體" panose="03000509000000000000" pitchFamily="65" charset="-120"/>
              </a:rPr>
              <a:t>，包括</a:t>
            </a:r>
            <a:r>
              <a:rPr lang="en-US" altLang="zh-CN" sz="2400" dirty="0">
                <a:latin typeface="標楷體" panose="03000509000000000000" pitchFamily="65" charset="-120"/>
                <a:ea typeface="標楷體" panose="03000509000000000000" pitchFamily="65" charset="-120"/>
              </a:rPr>
              <a:t>MYSQL</a:t>
            </a:r>
            <a:r>
              <a:rPr lang="zh-CN" altLang="en-US" sz="2400" dirty="0">
                <a:latin typeface="標楷體" panose="03000509000000000000" pitchFamily="65" charset="-120"/>
                <a:ea typeface="標楷體" panose="03000509000000000000" pitchFamily="65" charset="-120"/>
              </a:rPr>
              <a:t>、</a:t>
            </a:r>
            <a:r>
              <a:rPr lang="en-US" altLang="zh-CN" sz="2400" dirty="0">
                <a:latin typeface="標楷體" panose="03000509000000000000" pitchFamily="65" charset="-120"/>
                <a:ea typeface="標楷體" panose="03000509000000000000" pitchFamily="65" charset="-120"/>
              </a:rPr>
              <a:t>PHP</a:t>
            </a:r>
            <a:r>
              <a:rPr lang="zh-CN" altLang="en-US" sz="2400" dirty="0">
                <a:latin typeface="標楷體" panose="03000509000000000000" pitchFamily="65" charset="-120"/>
                <a:ea typeface="標楷體" panose="03000509000000000000" pitchFamily="65" charset="-120"/>
              </a:rPr>
              <a:t>等</a:t>
            </a:r>
            <a:endParaRPr lang="en-US" altLang="zh-TW" sz="2400" dirty="0">
              <a:latin typeface="標楷體" panose="03000509000000000000" pitchFamily="65" charset="-120"/>
              <a:ea typeface="標楷體" panose="03000509000000000000" pitchFamily="65" charset="-120"/>
            </a:endParaRPr>
          </a:p>
          <a:p>
            <a:pPr>
              <a:lnSpc>
                <a:spcPct val="110000"/>
              </a:lnSpc>
            </a:pPr>
            <a:r>
              <a:rPr lang="en-US" altLang="zh-TW" sz="2400" dirty="0">
                <a:latin typeface="標楷體" panose="03000509000000000000" pitchFamily="65" charset="-120"/>
                <a:ea typeface="標楷體" panose="03000509000000000000" pitchFamily="65" charset="-120"/>
              </a:rPr>
              <a:t>Google </a:t>
            </a:r>
            <a:r>
              <a:rPr lang="en-US" altLang="zh-CN" sz="2400" dirty="0">
                <a:latin typeface="標楷體" panose="03000509000000000000" pitchFamily="65" charset="-120"/>
                <a:ea typeface="標楷體" panose="03000509000000000000" pitchFamily="65" charset="-120"/>
              </a:rPr>
              <a:t>D</a:t>
            </a:r>
            <a:r>
              <a:rPr lang="en-US" altLang="zh-TW" sz="2400" dirty="0">
                <a:latin typeface="標楷體" panose="03000509000000000000" pitchFamily="65" charset="-120"/>
                <a:ea typeface="標楷體" panose="03000509000000000000" pitchFamily="65" charset="-120"/>
              </a:rPr>
              <a:t>omains</a:t>
            </a:r>
            <a:r>
              <a:rPr lang="zh-TW" altLang="en-US" sz="2400" dirty="0">
                <a:latin typeface="標楷體" panose="03000509000000000000" pitchFamily="65" charset="-120"/>
                <a:ea typeface="標楷體" panose="03000509000000000000" pitchFamily="65" charset="-120"/>
              </a:rPr>
              <a:t>註冊綁定動態</a:t>
            </a:r>
            <a:r>
              <a:rPr lang="zh-TW" altLang="en-US" sz="2400" dirty="0">
                <a:solidFill>
                  <a:srgbClr val="202124"/>
                </a:solidFill>
                <a:latin typeface="標楷體" panose="03000509000000000000" pitchFamily="65" charset="-120"/>
                <a:ea typeface="標楷體" panose="03000509000000000000" pitchFamily="65" charset="-120"/>
              </a:rPr>
              <a:t>域名</a:t>
            </a:r>
            <a:endParaRPr lang="en-US" altLang="zh-TW" sz="2400" dirty="0">
              <a:solidFill>
                <a:srgbClr val="202124"/>
              </a:solidFill>
              <a:latin typeface="標楷體" panose="03000509000000000000" pitchFamily="65" charset="-120"/>
              <a:ea typeface="標楷體" panose="03000509000000000000" pitchFamily="65" charset="-120"/>
            </a:endParaRPr>
          </a:p>
          <a:p>
            <a:pPr>
              <a:lnSpc>
                <a:spcPct val="110000"/>
              </a:lnSpc>
            </a:pPr>
            <a:r>
              <a:rPr lang="en-US" altLang="zh-TW" sz="2400" dirty="0">
                <a:latin typeface="標楷體" panose="03000509000000000000" pitchFamily="65" charset="-120"/>
                <a:ea typeface="標楷體" panose="03000509000000000000" pitchFamily="65" charset="-120"/>
              </a:rPr>
              <a:t>SSL </a:t>
            </a:r>
            <a:r>
              <a:rPr lang="zh-TW" altLang="en-US" sz="2400" dirty="0">
                <a:latin typeface="標楷體" panose="03000509000000000000" pitchFamily="65" charset="-120"/>
                <a:ea typeface="標楷體" panose="03000509000000000000" pitchFamily="65" charset="-120"/>
              </a:rPr>
              <a:t>憑證憑證由</a:t>
            </a:r>
            <a:r>
              <a:rPr lang="en-US" altLang="zh-TW" sz="2400" dirty="0">
                <a:latin typeface="標楷體" panose="03000509000000000000" pitchFamily="65" charset="-120"/>
                <a:ea typeface="標楷體" panose="03000509000000000000" pitchFamily="65" charset="-120"/>
              </a:rPr>
              <a:t>Lets Encrypt</a:t>
            </a:r>
            <a:r>
              <a:rPr lang="zh-CN" altLang="en-US" sz="2400" dirty="0">
                <a:latin typeface="標楷體" panose="03000509000000000000" pitchFamily="65" charset="-120"/>
                <a:ea typeface="標楷體" panose="03000509000000000000" pitchFamily="65" charset="-120"/>
              </a:rPr>
              <a:t>第三方</a:t>
            </a:r>
            <a:r>
              <a:rPr lang="zh-TW" altLang="en-US" sz="2400" dirty="0">
                <a:latin typeface="標楷體" panose="03000509000000000000" pitchFamily="65" charset="-120"/>
                <a:ea typeface="標楷體" panose="03000509000000000000" pitchFamily="65" charset="-120"/>
              </a:rPr>
              <a:t>公司提供頒發</a:t>
            </a:r>
            <a:r>
              <a:rPr lang="en-US" altLang="zh-CN" sz="2400" dirty="0">
                <a:latin typeface="標楷體" panose="03000509000000000000" pitchFamily="65" charset="-120"/>
                <a:ea typeface="標楷體" panose="03000509000000000000" pitchFamily="65" charset="-120"/>
                <a:hlinkClick r:id="rId3"/>
              </a:rPr>
              <a:t>·</a:t>
            </a:r>
            <a:endParaRPr lang="en-US" altLang="zh-TW" sz="2400" dirty="0">
              <a:latin typeface="標楷體" panose="03000509000000000000" pitchFamily="65" charset="-120"/>
              <a:ea typeface="標楷體" panose="03000509000000000000" pitchFamily="65" charset="-120"/>
            </a:endParaRPr>
          </a:p>
          <a:p>
            <a:pPr marL="0" indent="0">
              <a:lnSpc>
                <a:spcPct val="110000"/>
              </a:lnSpc>
              <a:buNone/>
            </a:pPr>
            <a:r>
              <a:rPr lang="zh-CN" altLang="en-US" sz="2400" u="sng" dirty="0">
                <a:latin typeface="標楷體" panose="03000509000000000000" pitchFamily="65" charset="-120"/>
                <a:ea typeface="標楷體" panose="03000509000000000000" pitchFamily="65" charset="-120"/>
              </a:rPr>
              <a:t>測試軟件：</a:t>
            </a:r>
            <a:endParaRPr lang="en-US" altLang="zh-CN" sz="2400" u="sng" dirty="0">
              <a:latin typeface="標楷體" panose="03000509000000000000" pitchFamily="65" charset="-120"/>
              <a:ea typeface="標楷體" panose="03000509000000000000" pitchFamily="65" charset="-120"/>
            </a:endParaRPr>
          </a:p>
          <a:p>
            <a:pPr>
              <a:lnSpc>
                <a:spcPct val="110000"/>
              </a:lnSpc>
            </a:pPr>
            <a:r>
              <a:rPr lang="en-US" altLang="zh-TW" sz="2400" dirty="0">
                <a:latin typeface="標楷體" panose="03000509000000000000" pitchFamily="65" charset="-120"/>
                <a:ea typeface="標楷體" panose="03000509000000000000" pitchFamily="65" charset="-120"/>
              </a:rPr>
              <a:t>XAMPP </a:t>
            </a:r>
            <a:r>
              <a:rPr lang="zh-TW" altLang="zh-TW" sz="2400" dirty="0">
                <a:latin typeface="標楷體" panose="03000509000000000000" pitchFamily="65" charset="-120"/>
                <a:ea typeface="標楷體" panose="03000509000000000000" pitchFamily="65" charset="-120"/>
              </a:rPr>
              <a:t>網頁伺服器</a:t>
            </a:r>
            <a:endParaRPr lang="en-US" altLang="zh-TW" sz="2400" dirty="0">
              <a:latin typeface="標楷體" panose="03000509000000000000" pitchFamily="65" charset="-120"/>
              <a:ea typeface="標楷體" panose="03000509000000000000" pitchFamily="65" charset="-120"/>
            </a:endParaRPr>
          </a:p>
          <a:p>
            <a:pPr>
              <a:lnSpc>
                <a:spcPct val="110000"/>
              </a:lnSpc>
            </a:pPr>
            <a:r>
              <a:rPr lang="en-US" altLang="zh-TW" sz="2400" dirty="0">
                <a:latin typeface="標楷體" panose="03000509000000000000" pitchFamily="65" charset="-120"/>
                <a:ea typeface="標楷體" panose="03000509000000000000" pitchFamily="65" charset="-120"/>
              </a:rPr>
              <a:t>Adobe Dreamweaver</a:t>
            </a:r>
            <a:r>
              <a:rPr lang="zh-TW" altLang="zh-TW" sz="2400" dirty="0">
                <a:latin typeface="標楷體" panose="03000509000000000000" pitchFamily="65" charset="-120"/>
                <a:ea typeface="標楷體" panose="03000509000000000000" pitchFamily="65" charset="-120"/>
              </a:rPr>
              <a:t>開發</a:t>
            </a:r>
            <a:r>
              <a:rPr lang="en-US" altLang="zh-TW" sz="2400" dirty="0">
                <a:latin typeface="標楷體" panose="03000509000000000000" pitchFamily="65" charset="-120"/>
                <a:ea typeface="標楷體" panose="03000509000000000000" pitchFamily="65" charset="-120"/>
              </a:rPr>
              <a:t>PHP</a:t>
            </a:r>
            <a:r>
              <a:rPr lang="zh-TW" altLang="zh-TW" sz="2400" dirty="0">
                <a:latin typeface="標楷體" panose="03000509000000000000" pitchFamily="65" charset="-120"/>
                <a:ea typeface="標楷體" panose="03000509000000000000" pitchFamily="65" charset="-120"/>
              </a:rPr>
              <a:t>頁面設計和功能</a:t>
            </a:r>
            <a:r>
              <a:rPr lang="zh-CN" altLang="en-US" sz="2400" dirty="0">
                <a:latin typeface="標楷體" panose="03000509000000000000" pitchFamily="65" charset="-120"/>
                <a:ea typeface="標楷體" panose="03000509000000000000" pitchFamily="65" charset="-120"/>
              </a:rPr>
              <a:t>調整</a:t>
            </a:r>
            <a:endParaRPr lang="en-US" altLang="zh-TW" sz="2400" dirty="0">
              <a:latin typeface="標楷體" panose="03000509000000000000" pitchFamily="65" charset="-120"/>
              <a:ea typeface="標楷體" panose="03000509000000000000" pitchFamily="65" charset="-120"/>
            </a:endParaRPr>
          </a:p>
          <a:p>
            <a:endParaRPr lang="en-US" altLang="zh-TW" dirty="0">
              <a:latin typeface="標楷體" panose="03000509000000000000" pitchFamily="65" charset="-120"/>
              <a:ea typeface="標楷體" panose="03000509000000000000" pitchFamily="65" charset="-120"/>
            </a:endParaRPr>
          </a:p>
          <a:p>
            <a:endParaRPr lang="zh-TW" altLang="en-US" dirty="0">
              <a:latin typeface="標楷體" panose="03000509000000000000" pitchFamily="65" charset="-120"/>
              <a:ea typeface="標楷體" panose="03000509000000000000" pitchFamily="65" charset="-120"/>
            </a:endParaRPr>
          </a:p>
        </p:txBody>
      </p:sp>
      <p:sp>
        <p:nvSpPr>
          <p:cNvPr id="4" name="任意多边形: 形状 4">
            <a:extLst>
              <a:ext uri="{FF2B5EF4-FFF2-40B4-BE49-F238E27FC236}">
                <a16:creationId xmlns:a16="http://schemas.microsoft.com/office/drawing/2014/main" id="{3B4D3F86-F8AE-A872-BC32-D2EF07791BFB}"/>
              </a:ext>
            </a:extLst>
          </p:cNvPr>
          <p:cNvSpPr/>
          <p:nvPr/>
        </p:nvSpPr>
        <p:spPr bwMode="auto">
          <a:xfrm flipH="1">
            <a:off x="0" y="5871029"/>
            <a:ext cx="12192000" cy="1012232"/>
          </a:xfrm>
          <a:custGeom>
            <a:avLst/>
            <a:gdLst>
              <a:gd name="connsiteX0" fmla="*/ 2457949 w 12192000"/>
              <a:gd name="connsiteY0" fmla="*/ 0 h 1012232"/>
              <a:gd name="connsiteX1" fmla="*/ 9057549 w 12192000"/>
              <a:gd name="connsiteY1" fmla="*/ 610553 h 1012232"/>
              <a:gd name="connsiteX2" fmla="*/ 12192000 w 12192000"/>
              <a:gd name="connsiteY2" fmla="*/ 305277 h 1012232"/>
              <a:gd name="connsiteX3" fmla="*/ 12192000 w 12192000"/>
              <a:gd name="connsiteY3" fmla="*/ 1012232 h 1012232"/>
              <a:gd name="connsiteX4" fmla="*/ 114300 w 12192000"/>
              <a:gd name="connsiteY4" fmla="*/ 1012232 h 1012232"/>
              <a:gd name="connsiteX5" fmla="*/ 0 w 12192000"/>
              <a:gd name="connsiteY5" fmla="*/ 1012232 h 1012232"/>
              <a:gd name="connsiteX6" fmla="*/ 0 w 12192000"/>
              <a:gd name="connsiteY6" fmla="*/ 160434 h 1012232"/>
              <a:gd name="connsiteX7" fmla="*/ 270087 w 12192000"/>
              <a:gd name="connsiteY7" fmla="*/ 129128 h 1012232"/>
              <a:gd name="connsiteX8" fmla="*/ 2457949 w 12192000"/>
              <a:gd name="connsiteY8" fmla="*/ 0 h 1012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1012232">
                <a:moveTo>
                  <a:pt x="2457949" y="0"/>
                </a:moveTo>
                <a:cubicBezTo>
                  <a:pt x="4506845" y="0"/>
                  <a:pt x="7360920" y="610553"/>
                  <a:pt x="9057549" y="610553"/>
                </a:cubicBezTo>
                <a:cubicBezTo>
                  <a:pt x="10754179" y="610553"/>
                  <a:pt x="12192000" y="305277"/>
                  <a:pt x="12192000" y="305277"/>
                </a:cubicBezTo>
                <a:cubicBezTo>
                  <a:pt x="12192000" y="1012232"/>
                  <a:pt x="12192000" y="1012232"/>
                  <a:pt x="12192000" y="1012232"/>
                </a:cubicBezTo>
                <a:cubicBezTo>
                  <a:pt x="5290457" y="1012232"/>
                  <a:pt x="1839686" y="1012232"/>
                  <a:pt x="114300" y="1012232"/>
                </a:cubicBezTo>
                <a:lnTo>
                  <a:pt x="0" y="1012232"/>
                </a:lnTo>
                <a:lnTo>
                  <a:pt x="0" y="160434"/>
                </a:lnTo>
                <a:lnTo>
                  <a:pt x="270087" y="129128"/>
                </a:lnTo>
                <a:cubicBezTo>
                  <a:pt x="925321" y="57390"/>
                  <a:pt x="1689613" y="0"/>
                  <a:pt x="2457949" y="0"/>
                </a:cubicBezTo>
                <a:close/>
              </a:path>
            </a:pathLst>
          </a:custGeom>
          <a:solidFill>
            <a:srgbClr val="52618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solidFill>
                <a:schemeClr val="lt1"/>
              </a:solidFill>
              <a:latin typeface="Arial" panose="020B0604020202020204" pitchFamily="34" charset="0"/>
              <a:ea typeface="思源黑体 CN Normal" panose="020B0400000000000000" pitchFamily="34" charset="-122"/>
              <a:sym typeface="Arial" panose="020B0604020202020204" pitchFamily="34" charset="0"/>
            </a:endParaRPr>
          </a:p>
        </p:txBody>
      </p:sp>
      <p:pic>
        <p:nvPicPr>
          <p:cNvPr id="5" name="圖片 4">
            <a:extLst>
              <a:ext uri="{FF2B5EF4-FFF2-40B4-BE49-F238E27FC236}">
                <a16:creationId xmlns:a16="http://schemas.microsoft.com/office/drawing/2014/main" id="{30F86F80-F7C1-2AD2-F634-F49A3F26D20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938701" y="1935451"/>
            <a:ext cx="1847850" cy="859293"/>
          </a:xfrm>
          <a:prstGeom prst="rect">
            <a:avLst/>
          </a:prstGeom>
          <a:noFill/>
          <a:ln>
            <a:noFill/>
          </a:ln>
        </p:spPr>
      </p:pic>
      <p:pic>
        <p:nvPicPr>
          <p:cNvPr id="7" name="圖片 6">
            <a:extLst>
              <a:ext uri="{FF2B5EF4-FFF2-40B4-BE49-F238E27FC236}">
                <a16:creationId xmlns:a16="http://schemas.microsoft.com/office/drawing/2014/main" id="{23EC44F1-6190-1CEA-9E7B-439C22B95159}"/>
              </a:ext>
            </a:extLst>
          </p:cNvPr>
          <p:cNvPicPr>
            <a:picLocks noChangeAspect="1"/>
          </p:cNvPicPr>
          <p:nvPr/>
        </p:nvPicPr>
        <p:blipFill rotWithShape="1">
          <a:blip r:embed="rId5"/>
          <a:srcRect l="5226" t="20136" r="3374" b="24328"/>
          <a:stretch/>
        </p:blipFill>
        <p:spPr>
          <a:xfrm>
            <a:off x="9251696" y="4929242"/>
            <a:ext cx="2534855" cy="859292"/>
          </a:xfrm>
          <a:prstGeom prst="rect">
            <a:avLst/>
          </a:prstGeom>
        </p:spPr>
      </p:pic>
      <p:pic>
        <p:nvPicPr>
          <p:cNvPr id="5126" name="Picture 6" descr="How To Install Let's Encrypt On Debian 11 | Sebae Networks">
            <a:extLst>
              <a:ext uri="{FF2B5EF4-FFF2-40B4-BE49-F238E27FC236}">
                <a16:creationId xmlns:a16="http://schemas.microsoft.com/office/drawing/2014/main" id="{BE25124F-433D-8EBF-8FCA-16A255833227}"/>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12666" t="19703" r="16201" b="29549"/>
          <a:stretch/>
        </p:blipFill>
        <p:spPr bwMode="auto">
          <a:xfrm>
            <a:off x="9528760" y="3946619"/>
            <a:ext cx="2257791" cy="851098"/>
          </a:xfrm>
          <a:prstGeom prst="rect">
            <a:avLst/>
          </a:prstGeom>
          <a:noFill/>
          <a:extLst>
            <a:ext uri="{909E8E84-426E-40DD-AFC4-6F175D3DCCD1}">
              <a14:hiddenFill xmlns:a14="http://schemas.microsoft.com/office/drawing/2010/main">
                <a:solidFill>
                  <a:srgbClr val="FFFFFF"/>
                </a:solidFill>
              </a14:hiddenFill>
            </a:ext>
          </a:extLst>
        </p:spPr>
      </p:pic>
      <p:pic>
        <p:nvPicPr>
          <p:cNvPr id="8" name="圖片 7">
            <a:extLst>
              <a:ext uri="{FF2B5EF4-FFF2-40B4-BE49-F238E27FC236}">
                <a16:creationId xmlns:a16="http://schemas.microsoft.com/office/drawing/2014/main" id="{FBB655C0-AD79-7637-C4D7-9154AE5DEFD6}"/>
              </a:ext>
            </a:extLst>
          </p:cNvPr>
          <p:cNvPicPr>
            <a:picLocks noChangeAspect="1"/>
          </p:cNvPicPr>
          <p:nvPr/>
        </p:nvPicPr>
        <p:blipFill rotWithShape="1">
          <a:blip r:embed="rId7"/>
          <a:srcRect t="11686" b="8333"/>
          <a:stretch/>
        </p:blipFill>
        <p:spPr>
          <a:xfrm>
            <a:off x="9879996" y="2923742"/>
            <a:ext cx="1892903" cy="893879"/>
          </a:xfrm>
          <a:prstGeom prst="rect">
            <a:avLst/>
          </a:prstGeom>
        </p:spPr>
      </p:pic>
    </p:spTree>
    <p:extLst>
      <p:ext uri="{BB962C8B-B14F-4D97-AF65-F5344CB8AC3E}">
        <p14:creationId xmlns:p14="http://schemas.microsoft.com/office/powerpoint/2010/main" val="12847816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E20F3FB-AA36-4323-EEAC-0C583819E294}"/>
              </a:ext>
            </a:extLst>
          </p:cNvPr>
          <p:cNvSpPr>
            <a:spLocks noGrp="1"/>
          </p:cNvSpPr>
          <p:nvPr>
            <p:ph type="title"/>
          </p:nvPr>
        </p:nvSpPr>
        <p:spPr/>
        <p:txBody>
          <a:bodyPr/>
          <a:lstStyle/>
          <a:p>
            <a:r>
              <a:rPr lang="zh-CN" altLang="en-US" dirty="0">
                <a:latin typeface="標楷體" panose="03000509000000000000" pitchFamily="65" charset="-120"/>
                <a:ea typeface="標楷體" panose="03000509000000000000" pitchFamily="65" charset="-120"/>
              </a:rPr>
              <a:t>五、</a:t>
            </a:r>
            <a:r>
              <a:rPr lang="en-US" altLang="zh-CN" dirty="0">
                <a:latin typeface="標楷體" panose="03000509000000000000" pitchFamily="65" charset="-120"/>
                <a:ea typeface="標楷體" panose="03000509000000000000" pitchFamily="65" charset="-120"/>
              </a:rPr>
              <a:t>Line API</a:t>
            </a:r>
            <a:r>
              <a:rPr lang="zh-TW" altLang="en-US" dirty="0">
                <a:latin typeface="標楷體" panose="03000509000000000000" pitchFamily="65" charset="-120"/>
                <a:ea typeface="標楷體" panose="03000509000000000000" pitchFamily="65" charset="-120"/>
              </a:rPr>
              <a:t>設計簡介 </a:t>
            </a:r>
            <a:r>
              <a:rPr lang="en-US" altLang="zh-CN" dirty="0">
                <a:latin typeface="標楷體" panose="03000509000000000000" pitchFamily="65" charset="-120"/>
                <a:ea typeface="標楷體" panose="03000509000000000000" pitchFamily="65" charset="-120"/>
              </a:rPr>
              <a:t>(LTE)</a:t>
            </a:r>
            <a:endParaRPr lang="zh-TW" altLang="en-US" dirty="0">
              <a:latin typeface="標楷體" panose="03000509000000000000" pitchFamily="65" charset="-120"/>
              <a:ea typeface="標楷體" panose="03000509000000000000" pitchFamily="65" charset="-120"/>
            </a:endParaRPr>
          </a:p>
        </p:txBody>
      </p:sp>
      <p:sp>
        <p:nvSpPr>
          <p:cNvPr id="3" name="內容版面配置區 2">
            <a:extLst>
              <a:ext uri="{FF2B5EF4-FFF2-40B4-BE49-F238E27FC236}">
                <a16:creationId xmlns:a16="http://schemas.microsoft.com/office/drawing/2014/main" id="{6F987B87-0F02-123A-F85F-4676864C1BDD}"/>
              </a:ext>
            </a:extLst>
          </p:cNvPr>
          <p:cNvSpPr>
            <a:spLocks noGrp="1"/>
          </p:cNvSpPr>
          <p:nvPr>
            <p:ph idx="1"/>
          </p:nvPr>
        </p:nvSpPr>
        <p:spPr/>
        <p:txBody>
          <a:bodyPr>
            <a:normAutofit/>
          </a:bodyPr>
          <a:lstStyle/>
          <a:p>
            <a:pPr>
              <a:lnSpc>
                <a:spcPct val="100000"/>
              </a:lnSpc>
            </a:pPr>
            <a:r>
              <a:rPr lang="en-US" altLang="zh-TW" sz="2400" dirty="0">
                <a:latin typeface="標楷體" panose="03000509000000000000" pitchFamily="65" charset="-120"/>
                <a:ea typeface="標楷體" panose="03000509000000000000" pitchFamily="65" charset="-120"/>
              </a:rPr>
              <a:t>LINE Messaging API</a:t>
            </a:r>
            <a:r>
              <a:rPr lang="zh-TW" altLang="en-US" sz="2400" dirty="0">
                <a:latin typeface="標楷體" panose="03000509000000000000" pitchFamily="65" charset="-120"/>
                <a:ea typeface="標楷體" panose="03000509000000000000" pitchFamily="65" charset="-120"/>
              </a:rPr>
              <a:t>，開發者與</a:t>
            </a:r>
            <a:r>
              <a:rPr lang="en-US" altLang="zh-TW" sz="2400" dirty="0">
                <a:latin typeface="標楷體" panose="03000509000000000000" pitchFamily="65" charset="-120"/>
                <a:ea typeface="標楷體" panose="03000509000000000000" pitchFamily="65" charset="-120"/>
              </a:rPr>
              <a:t>LINE</a:t>
            </a:r>
            <a:r>
              <a:rPr lang="zh-TW" altLang="en-US" sz="2400" dirty="0">
                <a:latin typeface="標楷體" panose="03000509000000000000" pitchFamily="65" charset="-120"/>
                <a:ea typeface="標楷體" panose="03000509000000000000" pitchFamily="65" charset="-120"/>
              </a:rPr>
              <a:t>用戶之間 </a:t>
            </a:r>
            <a:r>
              <a:rPr lang="zh-TW" altLang="en-US" sz="2400" b="1" u="sng" dirty="0">
                <a:latin typeface="標楷體" panose="03000509000000000000" pitchFamily="65" charset="-120"/>
                <a:ea typeface="標楷體" panose="03000509000000000000" pitchFamily="65" charset="-120"/>
              </a:rPr>
              <a:t>雙向溝通 </a:t>
            </a:r>
            <a:endParaRPr lang="en-US" altLang="zh-TW" sz="2400" b="1" u="sng" dirty="0">
              <a:latin typeface="標楷體" panose="03000509000000000000" pitchFamily="65" charset="-120"/>
              <a:ea typeface="標楷體" panose="03000509000000000000" pitchFamily="65" charset="-120"/>
            </a:endParaRPr>
          </a:p>
          <a:p>
            <a:pPr>
              <a:lnSpc>
                <a:spcPct val="100000"/>
              </a:lnSpc>
            </a:pPr>
            <a:r>
              <a:rPr lang="zh-TW" altLang="en-US" sz="2400" dirty="0">
                <a:latin typeface="標楷體" panose="03000509000000000000" pitchFamily="65" charset="-120"/>
                <a:ea typeface="標楷體" panose="03000509000000000000" pitchFamily="65" charset="-120"/>
              </a:rPr>
              <a:t>通過</a:t>
            </a:r>
            <a:r>
              <a:rPr lang="en-US" altLang="zh-TW" sz="2400" dirty="0">
                <a:latin typeface="標楷體" panose="03000509000000000000" pitchFamily="65" charset="-120"/>
                <a:ea typeface="標楷體" panose="03000509000000000000" pitchFamily="65" charset="-120"/>
              </a:rPr>
              <a:t>API</a:t>
            </a:r>
            <a:r>
              <a:rPr lang="zh-TW" altLang="en-US" sz="2400" dirty="0">
                <a:latin typeface="標楷體" panose="03000509000000000000" pitchFamily="65" charset="-120"/>
                <a:ea typeface="標楷體" panose="03000509000000000000" pitchFamily="65" charset="-120"/>
              </a:rPr>
              <a:t>允許用戶對</a:t>
            </a:r>
            <a:r>
              <a:rPr lang="en-US" altLang="zh-TW" sz="2400" dirty="0">
                <a:latin typeface="標楷體" panose="03000509000000000000" pitchFamily="65" charset="-120"/>
                <a:ea typeface="標楷體" panose="03000509000000000000" pitchFamily="65" charset="-120"/>
              </a:rPr>
              <a:t>Line</a:t>
            </a:r>
            <a:r>
              <a:rPr lang="zh-TW" altLang="en-US" sz="2400" dirty="0">
                <a:latin typeface="標楷體" panose="03000509000000000000" pitchFamily="65" charset="-120"/>
                <a:ea typeface="標楷體" panose="03000509000000000000" pitchFamily="65" charset="-120"/>
              </a:rPr>
              <a:t>帳號發送訊息和傳遞資料</a:t>
            </a:r>
            <a:endParaRPr lang="en-US" altLang="zh-TW" sz="2400" dirty="0">
              <a:latin typeface="標楷體" panose="03000509000000000000" pitchFamily="65" charset="-120"/>
              <a:ea typeface="標楷體" panose="03000509000000000000" pitchFamily="65" charset="-120"/>
            </a:endParaRPr>
          </a:p>
          <a:p>
            <a:pPr>
              <a:lnSpc>
                <a:spcPct val="100000"/>
              </a:lnSpc>
            </a:pPr>
            <a:r>
              <a:rPr lang="en-US" altLang="zh-TW" sz="2400" dirty="0">
                <a:latin typeface="標楷體" panose="03000509000000000000" pitchFamily="65" charset="-120"/>
                <a:ea typeface="標楷體" panose="03000509000000000000" pitchFamily="65" charset="-120"/>
              </a:rPr>
              <a:t>LINE</a:t>
            </a:r>
            <a:r>
              <a:rPr lang="zh-TW" altLang="en-US" sz="2400" dirty="0">
                <a:latin typeface="標楷體" panose="03000509000000000000" pitchFamily="65" charset="-120"/>
                <a:ea typeface="標楷體" panose="03000509000000000000" pitchFamily="65" charset="-120"/>
              </a:rPr>
              <a:t>將 </a:t>
            </a:r>
            <a:r>
              <a:rPr lang="en-US" altLang="zh-CN" sz="2400" b="1" u="sng" dirty="0">
                <a:latin typeface="標楷體" panose="03000509000000000000" pitchFamily="65" charset="-120"/>
                <a:ea typeface="標楷體" panose="03000509000000000000" pitchFamily="65" charset="-120"/>
              </a:rPr>
              <a:t>W</a:t>
            </a:r>
            <a:r>
              <a:rPr lang="en-US" altLang="zh-TW" sz="2400" b="1" u="sng" dirty="0">
                <a:latin typeface="標楷體" panose="03000509000000000000" pitchFamily="65" charset="-120"/>
                <a:ea typeface="標楷體" panose="03000509000000000000" pitchFamily="65" charset="-120"/>
              </a:rPr>
              <a:t>ebhook</a:t>
            </a:r>
            <a:r>
              <a:rPr lang="zh-TW" altLang="en-US" sz="2400" b="1" u="sng" dirty="0">
                <a:latin typeface="標楷體" panose="03000509000000000000" pitchFamily="65" charset="-120"/>
                <a:ea typeface="標楷體" panose="03000509000000000000" pitchFamily="65" charset="-120"/>
              </a:rPr>
              <a:t>事件</a:t>
            </a:r>
            <a:r>
              <a:rPr lang="zh-TW" altLang="en-US" sz="2400" dirty="0">
                <a:latin typeface="標楷體" panose="03000509000000000000" pitchFamily="65" charset="-120"/>
                <a:ea typeface="標楷體" panose="03000509000000000000" pitchFamily="65" charset="-120"/>
              </a:rPr>
              <a:t> 傳送到伺服器的</a:t>
            </a:r>
            <a:r>
              <a:rPr lang="en-US" altLang="zh-TW" sz="2400" dirty="0">
                <a:latin typeface="標楷體" panose="03000509000000000000" pitchFamily="65" charset="-120"/>
                <a:ea typeface="標楷體" panose="03000509000000000000" pitchFamily="65" charset="-120"/>
              </a:rPr>
              <a:t>Webhook URL</a:t>
            </a:r>
            <a:r>
              <a:rPr lang="zh-TW" altLang="en-US" sz="2400" dirty="0">
                <a:latin typeface="標楷體" panose="03000509000000000000" pitchFamily="65" charset="-120"/>
                <a:ea typeface="標楷體" panose="03000509000000000000" pitchFamily="65" charset="-120"/>
              </a:rPr>
              <a:t>，請求以</a:t>
            </a:r>
            <a:r>
              <a:rPr lang="en-US" altLang="zh-TW" sz="2400" dirty="0">
                <a:latin typeface="標楷體" panose="03000509000000000000" pitchFamily="65" charset="-120"/>
                <a:ea typeface="標楷體" panose="03000509000000000000" pitchFamily="65" charset="-120"/>
              </a:rPr>
              <a:t>JSON</a:t>
            </a:r>
            <a:r>
              <a:rPr lang="zh-TW" altLang="en-US" sz="2400" dirty="0">
                <a:latin typeface="標楷體" panose="03000509000000000000" pitchFamily="65" charset="-120"/>
                <a:ea typeface="標楷體" panose="03000509000000000000" pitchFamily="65" charset="-120"/>
              </a:rPr>
              <a:t>格式透過</a:t>
            </a:r>
            <a:r>
              <a:rPr lang="en-US" altLang="zh-TW" sz="2400" dirty="0">
                <a:latin typeface="標楷體" panose="03000509000000000000" pitchFamily="65" charset="-120"/>
                <a:ea typeface="標楷體" panose="03000509000000000000" pitchFamily="65" charset="-120"/>
              </a:rPr>
              <a:t>HTTPS</a:t>
            </a:r>
            <a:r>
              <a:rPr lang="zh-TW" altLang="en-US" sz="2400" dirty="0">
                <a:latin typeface="標楷體" panose="03000509000000000000" pitchFamily="65" charset="-120"/>
                <a:ea typeface="標楷體" panose="03000509000000000000" pitchFamily="65" charset="-120"/>
              </a:rPr>
              <a:t>傳送到伺服器</a:t>
            </a:r>
            <a:r>
              <a:rPr lang="zh-CN" altLang="en-US" sz="2400" dirty="0">
                <a:latin typeface="標楷體" panose="03000509000000000000" pitchFamily="65" charset="-120"/>
                <a:ea typeface="標楷體" panose="03000509000000000000" pitchFamily="65" charset="-120"/>
              </a:rPr>
              <a:t>，作為</a:t>
            </a:r>
            <a:r>
              <a:rPr lang="en-US" altLang="zh-CN" sz="2400" dirty="0">
                <a:latin typeface="標楷體" panose="03000509000000000000" pitchFamily="65" charset="-120"/>
                <a:ea typeface="標楷體" panose="03000509000000000000" pitchFamily="65" charset="-120"/>
              </a:rPr>
              <a:t>Line to</a:t>
            </a:r>
            <a:r>
              <a:rPr lang="zh-CN" altLang="en-US" sz="2400" dirty="0">
                <a:latin typeface="標楷體" panose="03000509000000000000" pitchFamily="65" charset="-120"/>
                <a:ea typeface="標楷體" panose="03000509000000000000" pitchFamily="65" charset="-120"/>
              </a:rPr>
              <a:t> </a:t>
            </a:r>
            <a:r>
              <a:rPr lang="en-US" altLang="zh-CN" sz="2400" dirty="0">
                <a:latin typeface="標楷體" panose="03000509000000000000" pitchFamily="65" charset="-120"/>
                <a:ea typeface="標楷體" panose="03000509000000000000" pitchFamily="65" charset="-120"/>
              </a:rPr>
              <a:t>Sever</a:t>
            </a:r>
            <a:r>
              <a:rPr lang="zh-CN" altLang="en-US" sz="2400" dirty="0">
                <a:latin typeface="標楷體" panose="03000509000000000000" pitchFamily="65" charset="-120"/>
                <a:ea typeface="標楷體" panose="03000509000000000000" pitchFamily="65" charset="-120"/>
              </a:rPr>
              <a:t>功能。</a:t>
            </a:r>
            <a:endParaRPr lang="en-US" altLang="zh-TW" sz="2400" dirty="0">
              <a:latin typeface="標楷體" panose="03000509000000000000" pitchFamily="65" charset="-120"/>
              <a:ea typeface="標楷體" panose="03000509000000000000" pitchFamily="65" charset="-120"/>
            </a:endParaRPr>
          </a:p>
          <a:p>
            <a:pPr>
              <a:lnSpc>
                <a:spcPct val="100000"/>
              </a:lnSpc>
            </a:pPr>
            <a:r>
              <a:rPr lang="en-US" altLang="zh-TW" sz="2400" dirty="0">
                <a:latin typeface="標楷體" panose="03000509000000000000" pitchFamily="65" charset="-120"/>
                <a:ea typeface="標楷體" panose="03000509000000000000" pitchFamily="65" charset="-120"/>
              </a:rPr>
              <a:t>Messaging API </a:t>
            </a:r>
            <a:r>
              <a:rPr lang="zh-TW" altLang="en-US" sz="2400" dirty="0">
                <a:latin typeface="標楷體" panose="03000509000000000000" pitchFamily="65" charset="-120"/>
                <a:ea typeface="標楷體" panose="03000509000000000000" pitchFamily="65" charset="-120"/>
              </a:rPr>
              <a:t>支援結合</a:t>
            </a:r>
            <a:r>
              <a:rPr lang="en-US" altLang="zh-TW" sz="2400" dirty="0">
                <a:latin typeface="標楷體" panose="03000509000000000000" pitchFamily="65" charset="-120"/>
                <a:ea typeface="標楷體" panose="03000509000000000000" pitchFamily="65" charset="-120"/>
              </a:rPr>
              <a:t>Channel Access Token</a:t>
            </a:r>
            <a:r>
              <a:rPr lang="zh-TW" altLang="en-US" sz="2400" dirty="0">
                <a:latin typeface="標楷體" panose="03000509000000000000" pitchFamily="65" charset="-120"/>
                <a:ea typeface="標楷體" panose="03000509000000000000" pitchFamily="65" charset="-120"/>
              </a:rPr>
              <a:t>發送 </a:t>
            </a:r>
            <a:r>
              <a:rPr lang="en-US" altLang="zh-TW" sz="2400" b="1" u="sng" dirty="0">
                <a:latin typeface="標楷體" panose="03000509000000000000" pitchFamily="65" charset="-120"/>
                <a:ea typeface="標楷體" panose="03000509000000000000" pitchFamily="65" charset="-120"/>
              </a:rPr>
              <a:t>POST</a:t>
            </a:r>
            <a:r>
              <a:rPr lang="zh-TW" altLang="en-US" sz="2400" b="1" u="sng" dirty="0">
                <a:latin typeface="標楷體" panose="03000509000000000000" pitchFamily="65" charset="-120"/>
                <a:ea typeface="標楷體" panose="03000509000000000000" pitchFamily="65" charset="-120"/>
              </a:rPr>
              <a:t>請求</a:t>
            </a:r>
            <a:r>
              <a:rPr lang="zh-TW" altLang="en-US" sz="2400" dirty="0">
                <a:latin typeface="標楷體" panose="03000509000000000000" pitchFamily="65" charset="-120"/>
                <a:ea typeface="標楷體" panose="03000509000000000000" pitchFamily="65" charset="-120"/>
              </a:rPr>
              <a:t>到</a:t>
            </a:r>
            <a:r>
              <a:rPr lang="en-US" altLang="zh-TW" sz="2400" dirty="0">
                <a:latin typeface="標楷體" panose="03000509000000000000" pitchFamily="65" charset="-120"/>
                <a:ea typeface="標楷體" panose="03000509000000000000" pitchFamily="65" charset="-120"/>
              </a:rPr>
              <a:t>Line</a:t>
            </a:r>
            <a:r>
              <a:rPr lang="zh-TW" altLang="en-US" sz="2400" dirty="0">
                <a:latin typeface="標楷體" panose="03000509000000000000" pitchFamily="65" charset="-120"/>
                <a:ea typeface="標楷體" panose="03000509000000000000" pitchFamily="65" charset="-120"/>
              </a:rPr>
              <a:t>實現雙向對話之功能</a:t>
            </a:r>
            <a:r>
              <a:rPr lang="zh-CN" altLang="en-US" sz="2400" dirty="0">
                <a:latin typeface="標楷體" panose="03000509000000000000" pitchFamily="65" charset="-120"/>
                <a:ea typeface="標楷體" panose="03000509000000000000" pitchFamily="65" charset="-120"/>
              </a:rPr>
              <a:t>，作為</a:t>
            </a:r>
            <a:r>
              <a:rPr lang="en-US" altLang="zh-CN" sz="2400" dirty="0">
                <a:latin typeface="標楷體" panose="03000509000000000000" pitchFamily="65" charset="-120"/>
                <a:ea typeface="標楷體" panose="03000509000000000000" pitchFamily="65" charset="-120"/>
              </a:rPr>
              <a:t>Sever to Line </a:t>
            </a:r>
            <a:r>
              <a:rPr lang="zh-CN" altLang="en-US" sz="2400" dirty="0">
                <a:latin typeface="標楷體" panose="03000509000000000000" pitchFamily="65" charset="-120"/>
                <a:ea typeface="標楷體" panose="03000509000000000000" pitchFamily="65" charset="-120"/>
              </a:rPr>
              <a:t>功能。</a:t>
            </a:r>
            <a:endParaRPr lang="en-US" altLang="zh-TW" sz="2400" dirty="0">
              <a:latin typeface="標楷體" panose="03000509000000000000" pitchFamily="65" charset="-120"/>
              <a:ea typeface="標楷體" panose="03000509000000000000" pitchFamily="65" charset="-120"/>
            </a:endParaRPr>
          </a:p>
          <a:p>
            <a:pPr marL="0" indent="0">
              <a:lnSpc>
                <a:spcPct val="100000"/>
              </a:lnSpc>
              <a:buNone/>
            </a:pPr>
            <a:endParaRPr lang="zh-TW" altLang="en-US" sz="2400" dirty="0">
              <a:latin typeface="標楷體" panose="03000509000000000000" pitchFamily="65" charset="-120"/>
              <a:ea typeface="標楷體" panose="03000509000000000000" pitchFamily="65" charset="-120"/>
            </a:endParaRPr>
          </a:p>
        </p:txBody>
      </p:sp>
      <p:sp>
        <p:nvSpPr>
          <p:cNvPr id="4" name="任意多边形: 形状 4">
            <a:extLst>
              <a:ext uri="{FF2B5EF4-FFF2-40B4-BE49-F238E27FC236}">
                <a16:creationId xmlns:a16="http://schemas.microsoft.com/office/drawing/2014/main" id="{3B4D3F86-F8AE-A872-BC32-D2EF07791BFB}"/>
              </a:ext>
            </a:extLst>
          </p:cNvPr>
          <p:cNvSpPr/>
          <p:nvPr/>
        </p:nvSpPr>
        <p:spPr bwMode="auto">
          <a:xfrm flipH="1">
            <a:off x="0" y="5871029"/>
            <a:ext cx="12192000" cy="1012232"/>
          </a:xfrm>
          <a:custGeom>
            <a:avLst/>
            <a:gdLst>
              <a:gd name="connsiteX0" fmla="*/ 2457949 w 12192000"/>
              <a:gd name="connsiteY0" fmla="*/ 0 h 1012232"/>
              <a:gd name="connsiteX1" fmla="*/ 9057549 w 12192000"/>
              <a:gd name="connsiteY1" fmla="*/ 610553 h 1012232"/>
              <a:gd name="connsiteX2" fmla="*/ 12192000 w 12192000"/>
              <a:gd name="connsiteY2" fmla="*/ 305277 h 1012232"/>
              <a:gd name="connsiteX3" fmla="*/ 12192000 w 12192000"/>
              <a:gd name="connsiteY3" fmla="*/ 1012232 h 1012232"/>
              <a:gd name="connsiteX4" fmla="*/ 114300 w 12192000"/>
              <a:gd name="connsiteY4" fmla="*/ 1012232 h 1012232"/>
              <a:gd name="connsiteX5" fmla="*/ 0 w 12192000"/>
              <a:gd name="connsiteY5" fmla="*/ 1012232 h 1012232"/>
              <a:gd name="connsiteX6" fmla="*/ 0 w 12192000"/>
              <a:gd name="connsiteY6" fmla="*/ 160434 h 1012232"/>
              <a:gd name="connsiteX7" fmla="*/ 270087 w 12192000"/>
              <a:gd name="connsiteY7" fmla="*/ 129128 h 1012232"/>
              <a:gd name="connsiteX8" fmla="*/ 2457949 w 12192000"/>
              <a:gd name="connsiteY8" fmla="*/ 0 h 1012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1012232">
                <a:moveTo>
                  <a:pt x="2457949" y="0"/>
                </a:moveTo>
                <a:cubicBezTo>
                  <a:pt x="4506845" y="0"/>
                  <a:pt x="7360920" y="610553"/>
                  <a:pt x="9057549" y="610553"/>
                </a:cubicBezTo>
                <a:cubicBezTo>
                  <a:pt x="10754179" y="610553"/>
                  <a:pt x="12192000" y="305277"/>
                  <a:pt x="12192000" y="305277"/>
                </a:cubicBezTo>
                <a:cubicBezTo>
                  <a:pt x="12192000" y="1012232"/>
                  <a:pt x="12192000" y="1012232"/>
                  <a:pt x="12192000" y="1012232"/>
                </a:cubicBezTo>
                <a:cubicBezTo>
                  <a:pt x="5290457" y="1012232"/>
                  <a:pt x="1839686" y="1012232"/>
                  <a:pt x="114300" y="1012232"/>
                </a:cubicBezTo>
                <a:lnTo>
                  <a:pt x="0" y="1012232"/>
                </a:lnTo>
                <a:lnTo>
                  <a:pt x="0" y="160434"/>
                </a:lnTo>
                <a:lnTo>
                  <a:pt x="270087" y="129128"/>
                </a:lnTo>
                <a:cubicBezTo>
                  <a:pt x="925321" y="57390"/>
                  <a:pt x="1689613" y="0"/>
                  <a:pt x="2457949" y="0"/>
                </a:cubicBezTo>
                <a:close/>
              </a:path>
            </a:pathLst>
          </a:custGeom>
          <a:solidFill>
            <a:srgbClr val="52618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solidFill>
                <a:schemeClr val="lt1"/>
              </a:solidFill>
              <a:latin typeface="Arial" panose="020B0604020202020204" pitchFamily="34" charset="0"/>
              <a:ea typeface="思源黑体 CN Normal" panose="020B0400000000000000" pitchFamily="34" charset="-122"/>
              <a:sym typeface="Arial" panose="020B0604020202020204" pitchFamily="34" charset="0"/>
            </a:endParaRPr>
          </a:p>
        </p:txBody>
      </p:sp>
      <p:pic>
        <p:nvPicPr>
          <p:cNvPr id="5" name="圖片 4">
            <a:extLst>
              <a:ext uri="{FF2B5EF4-FFF2-40B4-BE49-F238E27FC236}">
                <a16:creationId xmlns:a16="http://schemas.microsoft.com/office/drawing/2014/main" id="{578C2239-D631-267B-5B94-B34BBD838DB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985229" y="4829947"/>
            <a:ext cx="4368571" cy="181228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287993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任意多边形: 形状 4"/>
          <p:cNvSpPr/>
          <p:nvPr/>
        </p:nvSpPr>
        <p:spPr bwMode="auto">
          <a:xfrm flipH="1">
            <a:off x="0" y="5871029"/>
            <a:ext cx="12192000" cy="1012232"/>
          </a:xfrm>
          <a:custGeom>
            <a:avLst/>
            <a:gdLst>
              <a:gd name="connsiteX0" fmla="*/ 2457949 w 12192000"/>
              <a:gd name="connsiteY0" fmla="*/ 0 h 1012232"/>
              <a:gd name="connsiteX1" fmla="*/ 9057549 w 12192000"/>
              <a:gd name="connsiteY1" fmla="*/ 610553 h 1012232"/>
              <a:gd name="connsiteX2" fmla="*/ 12192000 w 12192000"/>
              <a:gd name="connsiteY2" fmla="*/ 305277 h 1012232"/>
              <a:gd name="connsiteX3" fmla="*/ 12192000 w 12192000"/>
              <a:gd name="connsiteY3" fmla="*/ 1012232 h 1012232"/>
              <a:gd name="connsiteX4" fmla="*/ 114300 w 12192000"/>
              <a:gd name="connsiteY4" fmla="*/ 1012232 h 1012232"/>
              <a:gd name="connsiteX5" fmla="*/ 0 w 12192000"/>
              <a:gd name="connsiteY5" fmla="*/ 1012232 h 1012232"/>
              <a:gd name="connsiteX6" fmla="*/ 0 w 12192000"/>
              <a:gd name="connsiteY6" fmla="*/ 160434 h 1012232"/>
              <a:gd name="connsiteX7" fmla="*/ 270087 w 12192000"/>
              <a:gd name="connsiteY7" fmla="*/ 129128 h 1012232"/>
              <a:gd name="connsiteX8" fmla="*/ 2457949 w 12192000"/>
              <a:gd name="connsiteY8" fmla="*/ 0 h 1012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1012232">
                <a:moveTo>
                  <a:pt x="2457949" y="0"/>
                </a:moveTo>
                <a:cubicBezTo>
                  <a:pt x="4506845" y="0"/>
                  <a:pt x="7360920" y="610553"/>
                  <a:pt x="9057549" y="610553"/>
                </a:cubicBezTo>
                <a:cubicBezTo>
                  <a:pt x="10754179" y="610553"/>
                  <a:pt x="12192000" y="305277"/>
                  <a:pt x="12192000" y="305277"/>
                </a:cubicBezTo>
                <a:cubicBezTo>
                  <a:pt x="12192000" y="1012232"/>
                  <a:pt x="12192000" y="1012232"/>
                  <a:pt x="12192000" y="1012232"/>
                </a:cubicBezTo>
                <a:cubicBezTo>
                  <a:pt x="5290457" y="1012232"/>
                  <a:pt x="1839686" y="1012232"/>
                  <a:pt x="114300" y="1012232"/>
                </a:cubicBezTo>
                <a:lnTo>
                  <a:pt x="0" y="1012232"/>
                </a:lnTo>
                <a:lnTo>
                  <a:pt x="0" y="160434"/>
                </a:lnTo>
                <a:lnTo>
                  <a:pt x="270087" y="129128"/>
                </a:lnTo>
                <a:cubicBezTo>
                  <a:pt x="925321" y="57390"/>
                  <a:pt x="1689613" y="0"/>
                  <a:pt x="2457949" y="0"/>
                </a:cubicBezTo>
                <a:close/>
              </a:path>
            </a:pathLst>
          </a:custGeom>
          <a:solidFill>
            <a:srgbClr val="52618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dirty="0">
              <a:solidFill>
                <a:schemeClr val="lt1"/>
              </a:solidFill>
              <a:latin typeface="Arial" panose="020B0604020202020204" pitchFamily="34" charset="0"/>
              <a:ea typeface="思源黑体 CN Normal" panose="020B0400000000000000" pitchFamily="34" charset="-122"/>
              <a:sym typeface="Arial" panose="020B0604020202020204" pitchFamily="34" charset="0"/>
            </a:endParaRPr>
          </a:p>
        </p:txBody>
      </p:sp>
      <p:sp>
        <p:nvSpPr>
          <p:cNvPr id="15" name="文本框 14"/>
          <p:cNvSpPr txBox="1"/>
          <p:nvPr/>
        </p:nvSpPr>
        <p:spPr>
          <a:xfrm>
            <a:off x="3044480" y="3083852"/>
            <a:ext cx="2613936" cy="923330"/>
          </a:xfrm>
          <a:prstGeom prst="rect">
            <a:avLst/>
          </a:prstGeom>
          <a:noFill/>
        </p:spPr>
        <p:txBody>
          <a:bodyPr wrap="square" rtlCol="0">
            <a:spAutoFit/>
          </a:bodyPr>
          <a:lstStyle/>
          <a:p>
            <a:r>
              <a:rPr lang="en-US" altLang="zh-CN" sz="5400" b="1" dirty="0">
                <a:solidFill>
                  <a:srgbClr val="F2F2F2"/>
                </a:solidFill>
                <a:latin typeface="微软雅黑" panose="020B0503020204020204" pitchFamily="34" charset="-122"/>
                <a:ea typeface="微软雅黑" panose="020B0503020204020204" pitchFamily="34" charset="-122"/>
              </a:rPr>
              <a:t>PART.1</a:t>
            </a:r>
            <a:endParaRPr lang="zh-CN" altLang="en-US" sz="5400" b="1" dirty="0">
              <a:solidFill>
                <a:srgbClr val="F2F2F2"/>
              </a:solidFill>
              <a:latin typeface="微软雅黑" panose="020B0503020204020204" pitchFamily="34" charset="-122"/>
              <a:ea typeface="微软雅黑" panose="020B0503020204020204" pitchFamily="34" charset="-122"/>
            </a:endParaRPr>
          </a:p>
        </p:txBody>
      </p:sp>
      <p:sp>
        <p:nvSpPr>
          <p:cNvPr id="17" name="標題 16">
            <a:extLst>
              <a:ext uri="{FF2B5EF4-FFF2-40B4-BE49-F238E27FC236}">
                <a16:creationId xmlns:a16="http://schemas.microsoft.com/office/drawing/2014/main" id="{A3AF32EE-35E9-0AC9-C0F1-B11413705EAF}"/>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三、</a:t>
            </a:r>
            <a:r>
              <a:rPr lang="zh-CN" altLang="en-US" dirty="0">
                <a:latin typeface="標楷體" panose="03000509000000000000" pitchFamily="65" charset="-120"/>
                <a:ea typeface="標楷體" panose="03000509000000000000" pitchFamily="65" charset="-120"/>
              </a:rPr>
              <a:t>簡單</a:t>
            </a:r>
            <a:r>
              <a:rPr lang="zh-TW" altLang="en-US" dirty="0">
                <a:latin typeface="標楷體" panose="03000509000000000000" pitchFamily="65" charset="-120"/>
                <a:ea typeface="標楷體" panose="03000509000000000000" pitchFamily="65" charset="-120"/>
              </a:rPr>
              <a:t>系統架構及研究流程</a:t>
            </a:r>
          </a:p>
        </p:txBody>
      </p:sp>
      <p:pic>
        <p:nvPicPr>
          <p:cNvPr id="2" name="內容版面配置區 1" descr="一張含有 文字, 螢幕擷取畫面, 圖表, 字型 的圖片&#10;&#10;自動產生的描述">
            <a:extLst>
              <a:ext uri="{FF2B5EF4-FFF2-40B4-BE49-F238E27FC236}">
                <a16:creationId xmlns:a16="http://schemas.microsoft.com/office/drawing/2014/main" id="{51ABB25F-4D5B-3CD4-2BE6-3E836B9DA58C}"/>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838200" y="1690688"/>
            <a:ext cx="6806938" cy="3828903"/>
          </a:xfrm>
          <a:prstGeom prst="rect">
            <a:avLst/>
          </a:prstGeom>
          <a:noFill/>
          <a:ln>
            <a:noFill/>
          </a:ln>
        </p:spPr>
      </p:pic>
      <p:sp>
        <p:nvSpPr>
          <p:cNvPr id="4" name="文字方塊 3">
            <a:extLst>
              <a:ext uri="{FF2B5EF4-FFF2-40B4-BE49-F238E27FC236}">
                <a16:creationId xmlns:a16="http://schemas.microsoft.com/office/drawing/2014/main" id="{1C430BE4-48C4-6BE8-11E3-F05BB40133AD}"/>
              </a:ext>
            </a:extLst>
          </p:cNvPr>
          <p:cNvSpPr txBox="1"/>
          <p:nvPr/>
        </p:nvSpPr>
        <p:spPr>
          <a:xfrm>
            <a:off x="1194455" y="5686363"/>
            <a:ext cx="6094428" cy="369332"/>
          </a:xfrm>
          <a:prstGeom prst="rect">
            <a:avLst/>
          </a:prstGeom>
          <a:noFill/>
        </p:spPr>
        <p:txBody>
          <a:bodyPr wrap="square">
            <a:spAutoFit/>
          </a:bodyPr>
          <a:lstStyle/>
          <a:p>
            <a:pPr algn="ctr"/>
            <a:r>
              <a:rPr lang="zh-TW" altLang="zh-TW" sz="1800" kern="100" dirty="0">
                <a:effectLst/>
                <a:latin typeface="Calibri" panose="020F0502020204030204" pitchFamily="34" charset="0"/>
                <a:ea typeface="標楷體" panose="03000509000000000000" pitchFamily="65" charset="-120"/>
                <a:cs typeface="Times New Roman" panose="02020603050405020304" pitchFamily="18" charset="0"/>
              </a:rPr>
              <a:t>系統流程架構圖</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p:txBody>
      </p:sp>
      <p:sp>
        <p:nvSpPr>
          <p:cNvPr id="7" name="文字方塊 6">
            <a:extLst>
              <a:ext uri="{FF2B5EF4-FFF2-40B4-BE49-F238E27FC236}">
                <a16:creationId xmlns:a16="http://schemas.microsoft.com/office/drawing/2014/main" id="{B5FEB802-3223-D307-905B-5368C2FD2BAE}"/>
              </a:ext>
            </a:extLst>
          </p:cNvPr>
          <p:cNvSpPr txBox="1"/>
          <p:nvPr/>
        </p:nvSpPr>
        <p:spPr>
          <a:xfrm>
            <a:off x="8140035" y="1690688"/>
            <a:ext cx="3476133" cy="1200329"/>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p>
            <a:r>
              <a:rPr lang="zh-TW" altLang="zh-TW" sz="1800" dirty="0">
                <a:effectLst/>
                <a:ea typeface="標楷體" panose="03000509000000000000" pitchFamily="65" charset="-120"/>
                <a:cs typeface="Times New Roman" panose="02020603050405020304" pitchFamily="18" charset="0"/>
              </a:rPr>
              <a:t>本專</a:t>
            </a:r>
            <a:r>
              <a:rPr lang="zh-TW" altLang="zh-TW" dirty="0">
                <a:ea typeface="標楷體" panose="03000509000000000000" pitchFamily="65" charset="-120"/>
                <a:cs typeface="Times New Roman" panose="02020603050405020304" pitchFamily="18" charset="0"/>
              </a:rPr>
              <a:t>題設計方面主要分為三部分</a:t>
            </a:r>
            <a:endParaRPr lang="en-US" altLang="zh-TW" dirty="0">
              <a:ea typeface="標楷體" panose="03000509000000000000" pitchFamily="65" charset="-120"/>
              <a:cs typeface="Times New Roman" panose="02020603050405020304" pitchFamily="18" charset="0"/>
            </a:endParaRPr>
          </a:p>
          <a:p>
            <a:pPr marL="285750" indent="-285750">
              <a:buFont typeface="Arial" panose="020B0604020202020204" pitchFamily="34" charset="0"/>
              <a:buChar char="•"/>
            </a:pPr>
            <a:r>
              <a:rPr lang="zh-TW" altLang="zh-TW" dirty="0">
                <a:ea typeface="標楷體" panose="03000509000000000000" pitchFamily="65" charset="-120"/>
                <a:cs typeface="Times New Roman" panose="02020603050405020304" pitchFamily="18" charset="0"/>
              </a:rPr>
              <a:t>單晶片板</a:t>
            </a:r>
            <a:r>
              <a:rPr lang="en-US" altLang="zh-TW" dirty="0">
                <a:ea typeface="標楷體" panose="03000509000000000000" pitchFamily="65" charset="-120"/>
                <a:cs typeface="Times New Roman" panose="02020603050405020304" pitchFamily="18" charset="0"/>
              </a:rPr>
              <a:t> </a:t>
            </a:r>
            <a:r>
              <a:rPr lang="en-US" altLang="zh-CN" dirty="0">
                <a:latin typeface="標楷體" panose="03000509000000000000" pitchFamily="65" charset="-120"/>
                <a:ea typeface="標楷體" panose="03000509000000000000" pitchFamily="65" charset="-120"/>
                <a:cs typeface="Times New Roman" panose="02020603050405020304" pitchFamily="18" charset="0"/>
              </a:rPr>
              <a:t>x3</a:t>
            </a:r>
            <a:endParaRPr lang="en-US" altLang="zh-TW" dirty="0">
              <a:latin typeface="標楷體" panose="03000509000000000000" pitchFamily="65" charset="-120"/>
              <a:ea typeface="標楷體" panose="03000509000000000000" pitchFamily="65" charset="-120"/>
              <a:cs typeface="Times New Roman" panose="02020603050405020304" pitchFamily="18" charset="0"/>
            </a:endParaRPr>
          </a:p>
          <a:p>
            <a:pPr marL="285750" indent="-285750">
              <a:buFont typeface="Arial" panose="020B0604020202020204" pitchFamily="34" charset="0"/>
              <a:buChar char="•"/>
            </a:pPr>
            <a:r>
              <a:rPr lang="zh-TW" altLang="zh-TW" dirty="0">
                <a:ea typeface="標楷體" panose="03000509000000000000" pitchFamily="65" charset="-120"/>
                <a:cs typeface="Times New Roman" panose="02020603050405020304" pitchFamily="18" charset="0"/>
              </a:rPr>
              <a:t>服務器接收轉發端</a:t>
            </a:r>
            <a:endParaRPr lang="en-US" altLang="zh-TW" dirty="0">
              <a:ea typeface="標楷體" panose="03000509000000000000" pitchFamily="65" charset="-120"/>
              <a:cs typeface="Times New Roman" panose="02020603050405020304" pitchFamily="18" charset="0"/>
            </a:endParaRPr>
          </a:p>
          <a:p>
            <a:pPr marL="285750" indent="-285750">
              <a:buFont typeface="Arial" panose="020B0604020202020204" pitchFamily="34" charset="0"/>
              <a:buChar char="•"/>
            </a:pPr>
            <a:r>
              <a:rPr lang="en-US" altLang="zh-TW" sz="1800" dirty="0">
                <a:effectLst/>
                <a:ea typeface="標楷體" panose="03000509000000000000" pitchFamily="65" charset="-120"/>
                <a:cs typeface="Times New Roman" panose="02020603050405020304" pitchFamily="18" charset="0"/>
              </a:rPr>
              <a:t>LINE</a:t>
            </a:r>
            <a:r>
              <a:rPr lang="zh-TW" altLang="zh-TW" sz="1800" dirty="0">
                <a:effectLst/>
                <a:ea typeface="標楷體" panose="03000509000000000000" pitchFamily="65" charset="-120"/>
                <a:cs typeface="Times New Roman" panose="02020603050405020304" pitchFamily="18" charset="0"/>
              </a:rPr>
              <a:t>平台</a:t>
            </a:r>
            <a:endParaRPr lang="zh-TW" altLang="en-US" dirty="0"/>
          </a:p>
        </p:txBody>
      </p:sp>
    </p:spTree>
    <p:extLst>
      <p:ext uri="{BB962C8B-B14F-4D97-AF65-F5344CB8AC3E}">
        <p14:creationId xmlns:p14="http://schemas.microsoft.com/office/powerpoint/2010/main" val="32274397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4729</TotalTime>
  <Words>2741</Words>
  <Application>Microsoft Office PowerPoint</Application>
  <PresentationFormat>寬螢幕</PresentationFormat>
  <Paragraphs>333</Paragraphs>
  <Slides>58</Slides>
  <Notes>31</Notes>
  <HiddenSlides>0</HiddenSlides>
  <MMClips>0</MMClips>
  <ScaleCrop>false</ScaleCrop>
  <HeadingPairs>
    <vt:vector size="6" baseType="variant">
      <vt:variant>
        <vt:lpstr>使用字型</vt:lpstr>
      </vt:variant>
      <vt:variant>
        <vt:i4>16</vt:i4>
      </vt:variant>
      <vt:variant>
        <vt:lpstr>佈景主題</vt:lpstr>
      </vt:variant>
      <vt:variant>
        <vt:i4>1</vt:i4>
      </vt:variant>
      <vt:variant>
        <vt:lpstr>投影片標題</vt:lpstr>
      </vt:variant>
      <vt:variant>
        <vt:i4>58</vt:i4>
      </vt:variant>
    </vt:vector>
  </HeadingPairs>
  <TitlesOfParts>
    <vt:vector size="75" baseType="lpstr">
      <vt:lpstr>等线</vt:lpstr>
      <vt:lpstr>等线 Light</vt:lpstr>
      <vt:lpstr>Google Sans</vt:lpstr>
      <vt:lpstr>Helvetica Neue Medium</vt:lpstr>
      <vt:lpstr>KaiTi</vt:lpstr>
      <vt:lpstr>微软雅黑</vt:lpstr>
      <vt:lpstr>微软雅黑</vt:lpstr>
      <vt:lpstr>站酷快乐体2016修订版</vt:lpstr>
      <vt:lpstr>Microsoft JhengHei</vt:lpstr>
      <vt:lpstr>新細明體</vt:lpstr>
      <vt:lpstr>標楷體</vt:lpstr>
      <vt:lpstr>Aharoni</vt:lpstr>
      <vt:lpstr>Arial</vt:lpstr>
      <vt:lpstr>Arial</vt:lpstr>
      <vt:lpstr>Calibri</vt:lpstr>
      <vt:lpstr>Franklin Gothic Medium</vt:lpstr>
      <vt:lpstr>Office 主题​​</vt:lpstr>
      <vt:lpstr>PowerPoint 簡報</vt:lpstr>
      <vt:lpstr>PowerPoint 簡報</vt:lpstr>
      <vt:lpstr>PowerPoint 簡報</vt:lpstr>
      <vt:lpstr>一、前言</vt:lpstr>
      <vt:lpstr>二、研究動機與目的</vt:lpstr>
      <vt:lpstr>三、單晶片板控制端設計簡介 (ETL)</vt:lpstr>
      <vt:lpstr>四、雲服務器轉發端設計簡介 </vt:lpstr>
      <vt:lpstr>五、Line API設計簡介 (LTE)</vt:lpstr>
      <vt:lpstr>三、簡單系統架構及研究流程</vt:lpstr>
      <vt:lpstr>PowerPoint 簡報</vt:lpstr>
      <vt:lpstr>控制板：</vt:lpstr>
      <vt:lpstr>第一板塊-IoT 感應器</vt:lpstr>
      <vt:lpstr>第一板塊-IoT 感應器</vt:lpstr>
      <vt:lpstr>第一板塊-IoT 感應器</vt:lpstr>
      <vt:lpstr>第一板塊-API接口獲取 </vt:lpstr>
      <vt:lpstr>第一板塊 | MYSQL</vt:lpstr>
      <vt:lpstr>第一板塊 | WP外掛PHP結合High charts</vt:lpstr>
      <vt:lpstr>第一板塊 | WP外掛PHP結合High charts</vt:lpstr>
      <vt:lpstr>第一板塊 | 即時天氣報告</vt:lpstr>
      <vt:lpstr>麵包板-控制板：</vt:lpstr>
      <vt:lpstr>第二板塊 - ESP32 TO LINE API</vt:lpstr>
      <vt:lpstr>第二板塊 - ESP32 TO LINE API</vt:lpstr>
      <vt:lpstr>第二板塊-ESP32 TO LINE API</vt:lpstr>
      <vt:lpstr>第二板塊-ESP32錄音</vt:lpstr>
      <vt:lpstr>第二板塊-ESP32錄音</vt:lpstr>
      <vt:lpstr>第二板塊-FFMPEG WAV TO FLAC &amp; Google STT </vt:lpstr>
      <vt:lpstr>第二板塊-TO LINE</vt:lpstr>
      <vt:lpstr>麵包板-控制板：</vt:lpstr>
      <vt:lpstr>第三板塊- LINE API TO ESP32</vt:lpstr>
      <vt:lpstr>第三板塊- LTE路徑圖</vt:lpstr>
      <vt:lpstr>第三板塊- webhook &amp; 文字 &amp; Google TTS </vt:lpstr>
      <vt:lpstr>第三板塊- Line Webhook 錄音</vt:lpstr>
      <vt:lpstr>第三板塊- Line Webhook 文字&amp;錄音 </vt:lpstr>
      <vt:lpstr>第三板塊- Line Webhook 文字&amp;錄音 </vt:lpstr>
      <vt:lpstr>麵包板-控制板：</vt:lpstr>
      <vt:lpstr>PowerPoint 簡報</vt:lpstr>
      <vt:lpstr>PCB- 簡介</vt:lpstr>
      <vt:lpstr>Alpha  B1-測試版</vt:lpstr>
      <vt:lpstr>Alpha  B2-測試版</vt:lpstr>
      <vt:lpstr>Alpha  B3-測試版</vt:lpstr>
      <vt:lpstr>Beta  開發版</vt:lpstr>
      <vt:lpstr>Beta   開發版</vt:lpstr>
      <vt:lpstr>Beta  開發版</vt:lpstr>
      <vt:lpstr>Stable  穩定版</vt:lpstr>
      <vt:lpstr>Stable  穩定版</vt:lpstr>
      <vt:lpstr>Stable  穩定版</vt:lpstr>
      <vt:lpstr>PowerPoint 簡報</vt:lpstr>
      <vt:lpstr>檢討：</vt:lpstr>
      <vt:lpstr>花費及成本支出</vt:lpstr>
      <vt:lpstr>問題討論與解決</vt:lpstr>
      <vt:lpstr>問題討論與解決</vt:lpstr>
      <vt:lpstr>結論</vt:lpstr>
      <vt:lpstr>未來優化</vt:lpstr>
      <vt:lpstr>個人啟發</vt:lpstr>
      <vt:lpstr>各項佔比</vt:lpstr>
      <vt:lpstr>PowerPoint 簡報</vt:lpstr>
      <vt:lpstr>PowerPoint 簡報</vt:lpstr>
      <vt:lpstr>2023.12.01-12.04</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
  <cp:keywords/>
  <dc:description>http://www.ypppt.com/</dc:description>
  <cp:lastModifiedBy>馮柏基</cp:lastModifiedBy>
  <cp:revision>160</cp:revision>
  <dcterms:created xsi:type="dcterms:W3CDTF">2020-03-11T02:21:00Z</dcterms:created>
  <dcterms:modified xsi:type="dcterms:W3CDTF">2023-12-07T05:48:05Z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2052-11.1.0.9584</vt:lpwstr>
  </property>
</Properties>
</file>